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35.jpg" ContentType="image/pn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360" r:id="rId3"/>
    <p:sldId id="374" r:id="rId4"/>
    <p:sldId id="695" r:id="rId5"/>
    <p:sldId id="361" r:id="rId6"/>
    <p:sldId id="414" r:id="rId7"/>
    <p:sldId id="363" r:id="rId8"/>
    <p:sldId id="696" r:id="rId9"/>
    <p:sldId id="365" r:id="rId10"/>
    <p:sldId id="367" r:id="rId11"/>
    <p:sldId id="368" r:id="rId12"/>
    <p:sldId id="369" r:id="rId13"/>
    <p:sldId id="376" r:id="rId14"/>
    <p:sldId id="370" r:id="rId15"/>
    <p:sldId id="384" r:id="rId16"/>
    <p:sldId id="385" r:id="rId17"/>
    <p:sldId id="371" r:id="rId18"/>
    <p:sldId id="372" r:id="rId19"/>
    <p:sldId id="387" r:id="rId20"/>
    <p:sldId id="373" r:id="rId21"/>
    <p:sldId id="377" r:id="rId22"/>
    <p:sldId id="386" r:id="rId23"/>
    <p:sldId id="378" r:id="rId24"/>
    <p:sldId id="379" r:id="rId25"/>
    <p:sldId id="380" r:id="rId26"/>
    <p:sldId id="388" r:id="rId27"/>
    <p:sldId id="416" r:id="rId28"/>
    <p:sldId id="415" r:id="rId29"/>
    <p:sldId id="418" r:id="rId30"/>
    <p:sldId id="425" r:id="rId31"/>
    <p:sldId id="417" r:id="rId32"/>
    <p:sldId id="666" r:id="rId33"/>
    <p:sldId id="427" r:id="rId34"/>
    <p:sldId id="426" r:id="rId35"/>
    <p:sldId id="428" r:id="rId36"/>
    <p:sldId id="419" r:id="rId37"/>
    <p:sldId id="420" r:id="rId38"/>
    <p:sldId id="421" r:id="rId39"/>
    <p:sldId id="423" r:id="rId40"/>
    <p:sldId id="465" r:id="rId41"/>
    <p:sldId id="667" r:id="rId42"/>
    <p:sldId id="668" r:id="rId43"/>
    <p:sldId id="669" r:id="rId44"/>
    <p:sldId id="711" r:id="rId45"/>
    <p:sldId id="672" r:id="rId46"/>
    <p:sldId id="673" r:id="rId47"/>
    <p:sldId id="674" r:id="rId48"/>
    <p:sldId id="693" r:id="rId49"/>
    <p:sldId id="675" r:id="rId50"/>
    <p:sldId id="676" r:id="rId51"/>
    <p:sldId id="678" r:id="rId52"/>
    <p:sldId id="704" r:id="rId53"/>
    <p:sldId id="710" r:id="rId54"/>
    <p:sldId id="705" r:id="rId55"/>
    <p:sldId id="679" r:id="rId56"/>
    <p:sldId id="680" r:id="rId57"/>
    <p:sldId id="681" r:id="rId58"/>
    <p:sldId id="682" r:id="rId59"/>
    <p:sldId id="683" r:id="rId60"/>
    <p:sldId id="684" r:id="rId61"/>
    <p:sldId id="700" r:id="rId62"/>
    <p:sldId id="697" r:id="rId63"/>
    <p:sldId id="698" r:id="rId64"/>
    <p:sldId id="702" r:id="rId65"/>
    <p:sldId id="703" r:id="rId66"/>
    <p:sldId id="706" r:id="rId67"/>
    <p:sldId id="270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pos="98" userDrawn="1">
          <p15:clr>
            <a:srgbClr val="A4A3A4"/>
          </p15:clr>
        </p15:guide>
        <p15:guide id="5" pos="597" userDrawn="1">
          <p15:clr>
            <a:srgbClr val="A4A3A4"/>
          </p15:clr>
        </p15:guide>
        <p15:guide id="6" orient="horz" pos="5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D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850" autoAdjust="0"/>
  </p:normalViewPr>
  <p:slideViewPr>
    <p:cSldViewPr snapToGrid="0" showGuides="1">
      <p:cViewPr varScale="1">
        <p:scale>
          <a:sx n="90" d="100"/>
          <a:sy n="90" d="100"/>
        </p:scale>
        <p:origin x="1254" y="84"/>
      </p:cViewPr>
      <p:guideLst>
        <p:guide orient="horz" pos="2160"/>
        <p:guide pos="3840"/>
        <p:guide orient="horz" pos="346"/>
        <p:guide pos="98"/>
        <p:guide pos="597"/>
        <p:guide orient="horz" pos="5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BD973-662A-4B92-9246-D11D8F3D1B97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89C80-4CE3-4CA7-89F8-5DC4FEFDD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575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965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4531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</a:rPr>
              <a:t>비영리 연구 단체 </a:t>
            </a:r>
            <a:r>
              <a:rPr lang="en-US" altLang="ko-KR" b="0" i="0">
                <a:solidFill>
                  <a:srgbClr val="333333"/>
                </a:solidFill>
                <a:effectLst/>
              </a:rPr>
              <a:t>Future of Life Institute</a:t>
            </a:r>
            <a:r>
              <a:rPr lang="ko-KR" altLang="en-US" b="0" i="0">
                <a:solidFill>
                  <a:srgbClr val="333333"/>
                </a:solidFill>
                <a:effectLst/>
              </a:rPr>
              <a:t>가 지난 </a:t>
            </a:r>
            <a:r>
              <a:rPr lang="en-US" altLang="ko-KR" b="0" i="0">
                <a:solidFill>
                  <a:srgbClr val="333333"/>
                </a:solidFill>
                <a:effectLst/>
              </a:rPr>
              <a:t>1</a:t>
            </a:r>
            <a:r>
              <a:rPr lang="ko-KR" altLang="en-US" b="0" i="0">
                <a:solidFill>
                  <a:srgbClr val="333333"/>
                </a:solidFill>
                <a:effectLst/>
              </a:rPr>
              <a:t>월 발표한 </a:t>
            </a:r>
            <a:endParaRPr lang="en-US" altLang="ko-KR" b="0" i="0">
              <a:solidFill>
                <a:srgbClr val="333333"/>
              </a:solidFill>
              <a:effectLst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</a:rPr>
              <a:t>아실로마 인공지능 원칙</a:t>
            </a:r>
            <a:r>
              <a:rPr lang="en-US" altLang="ko-KR" b="0" i="0">
                <a:solidFill>
                  <a:srgbClr val="333333"/>
                </a:solidFill>
                <a:effectLst/>
              </a:rPr>
              <a:t>(Asilomar AI Principle)</a:t>
            </a:r>
            <a:r>
              <a:rPr lang="ko-KR" altLang="en-US" b="0" i="0">
                <a:solidFill>
                  <a:srgbClr val="333333"/>
                </a:solidFill>
                <a:effectLst/>
              </a:rPr>
              <a:t>은 연구 이슈</a:t>
            </a:r>
            <a:r>
              <a:rPr lang="en-US" altLang="ko-KR" b="0" i="0">
                <a:solidFill>
                  <a:srgbClr val="333333"/>
                </a:solidFill>
                <a:effectLst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</a:rPr>
              <a:t>윤리와 가치</a:t>
            </a:r>
            <a:r>
              <a:rPr lang="en-US" altLang="ko-KR" b="0" i="0">
                <a:solidFill>
                  <a:srgbClr val="333333"/>
                </a:solidFill>
                <a:effectLst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</a:rPr>
              <a:t>장기적 이슈 등 </a:t>
            </a:r>
            <a:endParaRPr lang="en-US" altLang="ko-KR" b="0" i="0">
              <a:solidFill>
                <a:srgbClr val="333333"/>
              </a:solidFill>
              <a:effectLst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</a:rPr>
              <a:t>세 가지 범주에서 인공 지능의 잠재적 위험성에 대한 경각심을 일깨우고</a:t>
            </a:r>
            <a:r>
              <a:rPr lang="en-US" altLang="ko-KR" b="0" i="0">
                <a:solidFill>
                  <a:srgbClr val="333333"/>
                </a:solidFill>
                <a:effectLst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</a:rPr>
              <a:t>향후 인공지능 개발을 위한 발전 방향 등을 제시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0932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초 인공지능 </a:t>
            </a:r>
            <a:r>
              <a:rPr lang="en-US" altLang="ko-KR"/>
              <a:t>– </a:t>
            </a:r>
            <a:r>
              <a:rPr lang="ko-KR" altLang="en-US"/>
              <a:t>창의력을 바탕으로 문제를 해결하는 능력을 가진 </a:t>
            </a:r>
            <a:r>
              <a:rPr lang="en-US" altLang="ko-KR"/>
              <a:t>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초지능이 실현됨으로 인해 발생할 수 있는 사건에 대한 윤리학적 측면이 아직 준비 되지 않았고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어떠한 반작용이 일어날지 예상할수 없기 때문에 세계의 학자들과 관련 기업가들은 신중론을 제시하는 모습을 보였다</a:t>
            </a:r>
            <a:r>
              <a:rPr lang="en-US" altLang="ko-KR"/>
              <a:t>.</a:t>
            </a: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7610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2058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인류의 역사를 확인해보면 인류역사의 초기는 농업이 지배적인 구조를 띄고 있었다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1780</a:t>
            </a:r>
            <a:r>
              <a:rPr lang="ko-KR" altLang="en-US"/>
              <a:t>년대 </a:t>
            </a:r>
            <a:r>
              <a:rPr lang="en-US" altLang="ko-KR"/>
              <a:t>1</a:t>
            </a:r>
            <a:r>
              <a:rPr lang="ko-KR" altLang="en-US"/>
              <a:t>차 산업혁명으로 증기기관이 발명되고 </a:t>
            </a:r>
            <a:r>
              <a:rPr lang="en-US" altLang="ko-KR"/>
              <a:t>1880</a:t>
            </a:r>
            <a:r>
              <a:rPr lang="ko-KR" altLang="en-US"/>
              <a:t>년대 </a:t>
            </a:r>
            <a:r>
              <a:rPr lang="en-US" altLang="ko-KR"/>
              <a:t>2</a:t>
            </a:r>
            <a:r>
              <a:rPr lang="ko-KR" altLang="en-US"/>
              <a:t>차 산업혁명으로 전기 에너지를 이용하는 시점부터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기존의 지배적인 농경 사회 구조에서 의식주 관련 제조업이 발달하기 시작했고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통신과 컴퓨터가 발달하기 시작한 </a:t>
            </a:r>
            <a:r>
              <a:rPr lang="en-US"/>
              <a:t>1980</a:t>
            </a:r>
            <a:r>
              <a:rPr lang="ko-KR" altLang="en-US"/>
              <a:t>년대 </a:t>
            </a:r>
            <a:r>
              <a:rPr lang="en-US" altLang="ko-KR"/>
              <a:t>3</a:t>
            </a:r>
            <a:r>
              <a:rPr lang="ko-KR" altLang="en-US"/>
              <a:t>차 산업혁명이 일어났을 때는 제조업 관련 산업에서 각종 서비스 업으로 산업 구조가 변경되었고 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여러가지 일자리가 만들어 지는 것을 확인할 수가 있었다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여러분들이 자주 들어본 </a:t>
            </a:r>
            <a:r>
              <a:rPr lang="en-US" altLang="ko-KR"/>
              <a:t>4</a:t>
            </a:r>
            <a:r>
              <a:rPr lang="ko-KR" altLang="en-US"/>
              <a:t>차 산업혁명은 </a:t>
            </a:r>
            <a:r>
              <a:rPr lang="en-US" altLang="ko-KR"/>
              <a:t>2015</a:t>
            </a:r>
            <a:r>
              <a:rPr lang="ko-KR" altLang="en-US"/>
              <a:t>년도부터 시작되었다고 한다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앞으로의 산업구조는 </a:t>
            </a:r>
            <a:r>
              <a:rPr lang="en-US" altLang="ko-KR"/>
              <a:t>AI</a:t>
            </a:r>
            <a:r>
              <a:rPr lang="ko-KR" altLang="en-US"/>
              <a:t>와 빅데이터등 여러분들이 지금 배우고 있는 부분으로 산업구조가 변경된다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AI</a:t>
            </a:r>
            <a:r>
              <a:rPr lang="ko-KR" altLang="en-US"/>
              <a:t>가 들어서면서 쇠퇴하는 업종들이 지금도 등장하고 있으며 앞으로는 인공지능에 관한 지식이 있냐 없냐에 따라 직업 계층이 갈리게 될 것이라 전망된다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8139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인공지능이 인간을 대체할 수 있냐에 관한 질문에 이 그림을 확인해 볼 수 있을 것이다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세계의 유명한 화가들의 그림을 인공지능에게 학습시키고 사진을 입력한 다음 결과를 보았다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그 결과 사진을 화가들의 화풍에 맞춰 재해석한 그림들을 볼 수가 있었다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 </a:t>
            </a: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8891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1E1E1E"/>
                </a:solidFill>
                <a:effectLst/>
              </a:rPr>
              <a:t>이는 미술 분야에서만 국한 되는 일이 아니다</a:t>
            </a:r>
            <a:r>
              <a:rPr lang="en-US" altLang="ko-KR" b="0" i="0">
                <a:solidFill>
                  <a:srgbClr val="1E1E1E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1E1E1E"/>
                </a:solidFill>
                <a:effectLst/>
              </a:rPr>
              <a:t>음악의 영역에서도 인공지능은 두각을 보이기 시작했다</a:t>
            </a:r>
            <a:r>
              <a:rPr lang="en-US" altLang="ko-KR" b="0" i="0">
                <a:solidFill>
                  <a:srgbClr val="1E1E1E"/>
                </a:solidFill>
                <a:effectLst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>
                <a:solidFill>
                  <a:srgbClr val="1E1E1E"/>
                </a:solidFill>
                <a:effectLst/>
              </a:rPr>
              <a:t>2016</a:t>
            </a:r>
            <a:r>
              <a:rPr lang="ko-KR" altLang="en-US" b="0" i="0">
                <a:solidFill>
                  <a:srgbClr val="1E1E1E"/>
                </a:solidFill>
                <a:effectLst/>
              </a:rPr>
              <a:t>년 </a:t>
            </a:r>
            <a:r>
              <a:rPr lang="en-US" altLang="ko-KR" b="0" i="0">
                <a:solidFill>
                  <a:srgbClr val="1E1E1E"/>
                </a:solidFill>
                <a:effectLst/>
              </a:rPr>
              <a:t>2</a:t>
            </a:r>
            <a:r>
              <a:rPr lang="ko-KR" altLang="en-US" b="0" i="0">
                <a:solidFill>
                  <a:srgbClr val="1E1E1E"/>
                </a:solidFill>
                <a:effectLst/>
              </a:rPr>
              <a:t>월에 제작 된 </a:t>
            </a:r>
            <a:r>
              <a:rPr lang="en-US" altLang="ko-KR" b="0" i="0">
                <a:solidFill>
                  <a:srgbClr val="1E1E1E"/>
                </a:solidFill>
                <a:effectLst/>
              </a:rPr>
              <a:t>AIVA</a:t>
            </a:r>
            <a:r>
              <a:rPr lang="ko-KR" altLang="en-US" b="0" i="0">
                <a:solidFill>
                  <a:srgbClr val="1E1E1E"/>
                </a:solidFill>
                <a:effectLst/>
              </a:rPr>
              <a:t>는 처음에는 </a:t>
            </a:r>
            <a:r>
              <a:rPr lang="en-US" altLang="ko-KR" b="0" i="0">
                <a:solidFill>
                  <a:srgbClr val="1E1E1E"/>
                </a:solidFill>
                <a:effectLst/>
              </a:rPr>
              <a:t>"</a:t>
            </a:r>
            <a:r>
              <a:rPr lang="ko-KR" altLang="en-US" b="0" i="0">
                <a:solidFill>
                  <a:srgbClr val="1E1E1E"/>
                </a:solidFill>
                <a:effectLst/>
              </a:rPr>
              <a:t>클래식과 교향곡 작곡</a:t>
            </a:r>
            <a:r>
              <a:rPr lang="en-US" altLang="ko-KR" b="0" i="0">
                <a:solidFill>
                  <a:srgbClr val="1E1E1E"/>
                </a:solidFill>
                <a:effectLst/>
              </a:rPr>
              <a:t>"</a:t>
            </a:r>
            <a:r>
              <a:rPr lang="ko-KR" altLang="en-US" b="0" i="0">
                <a:solidFill>
                  <a:srgbClr val="1E1E1E"/>
                </a:solidFill>
                <a:effectLst/>
              </a:rPr>
              <a:t>을 전문적으로 다루었고</a:t>
            </a:r>
            <a:r>
              <a:rPr lang="en-US" altLang="ko-KR" b="0" i="0">
                <a:solidFill>
                  <a:srgbClr val="1E1E1E"/>
                </a:solidFill>
                <a:effectLst/>
              </a:rPr>
              <a:t>,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1E1E1E"/>
                </a:solidFill>
                <a:effectLst/>
              </a:rPr>
              <a:t>현재는 영화음악까지 폭 넓은 장르의 음악을 다루고 있다</a:t>
            </a:r>
            <a:r>
              <a:rPr lang="en-US" altLang="ko-KR" b="0" i="0">
                <a:solidFill>
                  <a:srgbClr val="1E1E1E"/>
                </a:solidFill>
                <a:effectLst/>
              </a:rPr>
              <a:t>. 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>
                <a:solidFill>
                  <a:srgbClr val="1E1E1E"/>
                </a:solidFill>
                <a:effectLst/>
              </a:rPr>
              <a:t>AIVA</a:t>
            </a:r>
            <a:r>
              <a:rPr lang="ko-KR" altLang="en-US" b="0" i="0">
                <a:solidFill>
                  <a:srgbClr val="1E1E1E"/>
                </a:solidFill>
                <a:effectLst/>
              </a:rPr>
              <a:t>는 </a:t>
            </a:r>
            <a:r>
              <a:rPr lang="en-US" altLang="ko-KR" b="0" i="0">
                <a:solidFill>
                  <a:srgbClr val="1E1E1E"/>
                </a:solidFill>
                <a:effectLst/>
              </a:rPr>
              <a:t>SACEM(the musical society of France, Society of Authors, Composers, and Publishers of Music)</a:t>
            </a:r>
            <a:r>
              <a:rPr lang="ko-KR" altLang="en-US" b="0" i="0">
                <a:solidFill>
                  <a:srgbClr val="1E1E1E"/>
                </a:solidFill>
                <a:effectLst/>
              </a:rPr>
              <a:t>로부터 세계 최초로 가상 작곡자로 인정받았다</a:t>
            </a:r>
            <a:r>
              <a:rPr lang="en-US" altLang="ko-KR" b="0" i="0">
                <a:solidFill>
                  <a:srgbClr val="1E1E1E"/>
                </a:solidFill>
                <a:effectLst/>
              </a:rPr>
              <a:t>.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3580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다음은 인공지능이 작곡하고 하연이라는 가수가 부른 노래를 들어보겠다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이렇게 인공지능은 음악 분야에서도 뛰어난 모습을 보이고 있는것을 확인할 수가 있었다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인간의 영역이라고 인지되던 예체능 부분 뿐만이 아니라 현재 사회의 수많은 분야에서 </a:t>
            </a:r>
            <a:r>
              <a:rPr lang="en-US" altLang="ko-KR"/>
              <a:t>AI</a:t>
            </a:r>
            <a:r>
              <a:rPr lang="ko-KR" altLang="en-US"/>
              <a:t>의 발전은 급속도로 일어나고 있는게 현대의 모습이다</a:t>
            </a:r>
            <a:r>
              <a:rPr lang="en-US" altLang="ko-KR"/>
              <a:t>.</a:t>
            </a: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2983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이건 제가 그린 그림입니다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하지만 직접 제 손으로 그린 그림은 아니고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미드저니라는 인공지능 프로그램에 몇가지 단어를 입력했을 뿐이다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그 결과 그 단어를 가지고 이미지로 변환을 해서 좋은 퀄리티의 결과물을 만들어 낸 것을 확인할 수가 있다</a:t>
            </a:r>
            <a:r>
              <a:rPr lang="en-US" altLang="ko-KR"/>
              <a:t>.</a:t>
            </a: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2652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</a:rPr>
              <a:t>인간은 걷기</a:t>
            </a:r>
            <a:r>
              <a:rPr lang="en-US" altLang="ko-KR" b="0" i="0">
                <a:solidFill>
                  <a:srgbClr val="222222"/>
                </a:solidFill>
                <a:effectLst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</a:rPr>
              <a:t>느끼기</a:t>
            </a:r>
            <a:r>
              <a:rPr lang="en-US" altLang="ko-KR" b="0" i="0">
                <a:solidFill>
                  <a:srgbClr val="222222"/>
                </a:solidFill>
                <a:effectLst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</a:rPr>
              <a:t>듣기</a:t>
            </a:r>
            <a:r>
              <a:rPr lang="en-US" altLang="ko-KR" b="0" i="0">
                <a:solidFill>
                  <a:srgbClr val="222222"/>
                </a:solidFill>
                <a:effectLst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</a:rPr>
              <a:t>보기</a:t>
            </a:r>
            <a:r>
              <a:rPr lang="en-US" altLang="ko-KR" b="0" i="0">
                <a:solidFill>
                  <a:srgbClr val="222222"/>
                </a:solidFill>
                <a:effectLst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</a:rPr>
              <a:t>의사소통 등의 일상적인 행위는 매우 쉽게 할 수 있는 반면 복잡한 수식 계산 등을 하기 위해서는 많은 시간과 에너지를 소비하여야 한다</a:t>
            </a:r>
            <a:r>
              <a:rPr lang="en-US" altLang="ko-KR" b="0" i="0">
                <a:solidFill>
                  <a:srgbClr val="222222"/>
                </a:solidFill>
                <a:effectLst/>
              </a:rPr>
              <a:t>.</a:t>
            </a:r>
          </a:p>
          <a:p>
            <a:pPr algn="l"/>
            <a:r>
              <a:rPr lang="ko-KR" altLang="en-US" b="0" i="0">
                <a:solidFill>
                  <a:srgbClr val="222222"/>
                </a:solidFill>
                <a:effectLst/>
              </a:rPr>
              <a:t>반면 컴퓨터는 인간이 하는 일상적인 행위를 수행하기 매우 어렵지만 수학적 계산</a:t>
            </a:r>
            <a:r>
              <a:rPr lang="en-US" altLang="ko-KR" b="0" i="0">
                <a:solidFill>
                  <a:srgbClr val="222222"/>
                </a:solidFill>
                <a:effectLst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</a:rPr>
              <a:t>논리 분석 등은 순식간에 해낼 수 있다</a:t>
            </a:r>
            <a:r>
              <a:rPr lang="en-US" altLang="ko-KR" b="0" i="0">
                <a:solidFill>
                  <a:srgbClr val="222222"/>
                </a:solidFill>
                <a:effectLst/>
              </a:rPr>
              <a:t>.</a:t>
            </a:r>
          </a:p>
          <a:p>
            <a:pPr algn="l"/>
            <a:r>
              <a:rPr lang="ko-KR" altLang="en-US" b="0" i="0">
                <a:solidFill>
                  <a:srgbClr val="222222"/>
                </a:solidFill>
                <a:effectLst/>
              </a:rPr>
              <a:t>사진을 보면 사람은 빵과 시바견을 구분할 수 있고</a:t>
            </a:r>
            <a:r>
              <a:rPr lang="en-US" altLang="ko-KR" b="0" i="0">
                <a:solidFill>
                  <a:srgbClr val="222222"/>
                </a:solidFill>
                <a:effectLst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</a:rPr>
              <a:t>반지의 제왕에서 나온 사루만과 개의 품종인 콜리를 구분할 수 있다</a:t>
            </a:r>
            <a:r>
              <a:rPr lang="en-US" altLang="ko-KR" b="0" i="0">
                <a:solidFill>
                  <a:srgbClr val="222222"/>
                </a:solidFill>
                <a:effectLst/>
              </a:rPr>
              <a:t>.</a:t>
            </a:r>
          </a:p>
          <a:p>
            <a:pPr algn="l"/>
            <a:r>
              <a:rPr lang="ko-KR" altLang="en-US" b="0" i="0">
                <a:solidFill>
                  <a:srgbClr val="222222"/>
                </a:solidFill>
                <a:effectLst/>
              </a:rPr>
              <a:t>하지만 인공지능은 아직까지 이 부분에서는 뛰어난 모습을 보여주고 있지는 못하고 있다</a:t>
            </a:r>
            <a:r>
              <a:rPr lang="en-US" altLang="ko-KR" b="0" i="0">
                <a:solidFill>
                  <a:srgbClr val="222222"/>
                </a:solidFill>
                <a:effectLst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4354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/>
              <a:t>세계 </a:t>
            </a:r>
            <a:r>
              <a:rPr lang="en-US" altLang="ko-KR" dirty="0"/>
              <a:t>2</a:t>
            </a:r>
            <a:r>
              <a:rPr lang="ko-KR" altLang="en-US" dirty="0"/>
              <a:t>차 대전 </a:t>
            </a:r>
            <a:r>
              <a:rPr lang="en-US" altLang="ko-KR" dirty="0"/>
              <a:t>– 1</a:t>
            </a:r>
            <a:r>
              <a:rPr lang="ko-KR" altLang="en-US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</a:t>
            </a:r>
            <a:r>
              <a:rPr lang="en-US" altLang="ko-KR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垓</a:t>
            </a:r>
            <a:r>
              <a:rPr lang="en-US" altLang="ko-KR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)5900</a:t>
            </a:r>
            <a:r>
              <a:rPr lang="ko-KR" altLang="en-US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</a:t>
            </a:r>
            <a:r>
              <a:rPr lang="en-US" altLang="ko-KR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京</a:t>
            </a:r>
            <a:r>
              <a:rPr lang="en-US" altLang="ko-KR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이르는 어마어마한 가짓수를 가진 </a:t>
            </a:r>
            <a:r>
              <a:rPr lang="ko-KR" altLang="en-US" b="0" i="0" dirty="0" err="1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애니그마의</a:t>
            </a:r>
            <a:r>
              <a:rPr lang="ko-KR" altLang="en-US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/>
              <a:t>해독기 제작해서 연합군의 승리에</a:t>
            </a:r>
            <a:r>
              <a:rPr lang="en-US" altLang="ko-KR" dirty="0"/>
              <a:t> </a:t>
            </a:r>
            <a:r>
              <a:rPr lang="ko-KR" altLang="en-US" dirty="0"/>
              <a:t>크게 기여</a:t>
            </a:r>
            <a:endParaRPr lang="en-US" altLang="ko-KR" dirty="0"/>
          </a:p>
          <a:p>
            <a:r>
              <a:rPr lang="ko-KR" altLang="en-US" dirty="0"/>
              <a:t>알고리즘과 계산 개념을 튜링 </a:t>
            </a:r>
            <a:r>
              <a:rPr lang="ko-KR" altLang="en-US" dirty="0" err="1"/>
              <a:t>머신이라는</a:t>
            </a:r>
            <a:r>
              <a:rPr lang="ko-KR" altLang="en-US" dirty="0"/>
              <a:t> 추상모델을 통해 형식화</a:t>
            </a:r>
            <a:endParaRPr lang="en-US" altLang="ko-KR" dirty="0"/>
          </a:p>
          <a:p>
            <a:r>
              <a:rPr lang="ko-KR" altLang="en-US" dirty="0" err="1"/>
              <a:t>튜링상은</a:t>
            </a:r>
            <a:r>
              <a:rPr lang="ko-KR" altLang="en-US" dirty="0"/>
              <a:t> 앨런 튜링의 이름을 따서 만들었으며 컴퓨터 과학에 중요한 업적을 남긴 사람에게 수상</a:t>
            </a:r>
            <a:endParaRPr lang="en-US" altLang="ko-KR" dirty="0"/>
          </a:p>
          <a:p>
            <a:r>
              <a:rPr lang="ko-KR" altLang="en-US" dirty="0"/>
              <a:t>이론 컴퓨터 과학과 인공지능 분야에서 지대한 공헌을 함</a:t>
            </a:r>
            <a:r>
              <a:rPr lang="en-US" altLang="ko-KR" dirty="0"/>
              <a:t>. - </a:t>
            </a:r>
            <a:r>
              <a:rPr lang="ko-KR" altLang="en-US" dirty="0"/>
              <a:t>컴퓨터 과학의 할아버지</a:t>
            </a:r>
            <a:endParaRPr lang="en-US" altLang="ko-KR" dirty="0"/>
          </a:p>
          <a:p>
            <a:r>
              <a:rPr lang="en-US" altLang="ko-KR" dirty="0"/>
              <a:t>1950</a:t>
            </a:r>
            <a:r>
              <a:rPr lang="ko-KR" altLang="en-US" dirty="0"/>
              <a:t>년 발표 논문 </a:t>
            </a:r>
            <a:r>
              <a:rPr lang="en-US" altLang="ko-KR" dirty="0"/>
              <a:t>– </a:t>
            </a:r>
            <a:r>
              <a:rPr lang="ko-KR" altLang="en-US" dirty="0"/>
              <a:t>기계도 생각할 수 있을까</a:t>
            </a:r>
            <a:r>
              <a:rPr lang="en-US" altLang="ko-KR" dirty="0"/>
              <a:t>? </a:t>
            </a:r>
            <a:r>
              <a:rPr lang="ko-KR" altLang="en-US" dirty="0"/>
              <a:t>에서 컴퓨터가 사람과 자연스러운 대화가 가능하다면 컴퓨터도 생각하는 능력이 있는 것으로 봐야 한다고 주장</a:t>
            </a:r>
            <a:endParaRPr lang="en-US" altLang="ko-KR" dirty="0"/>
          </a:p>
          <a:p>
            <a:r>
              <a:rPr lang="ko-KR" altLang="en-US" dirty="0"/>
              <a:t>이미테이션 게임 </a:t>
            </a:r>
            <a:r>
              <a:rPr lang="en-US" altLang="ko-KR" dirty="0"/>
              <a:t>–(</a:t>
            </a:r>
            <a:r>
              <a:rPr lang="ko-KR" altLang="en-US" dirty="0"/>
              <a:t>영화</a:t>
            </a:r>
            <a:r>
              <a:rPr lang="en-US" altLang="ko-KR" dirty="0"/>
              <a:t>) 2014</a:t>
            </a:r>
            <a:r>
              <a:rPr lang="ko-KR" altLang="en-US" dirty="0"/>
              <a:t>년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495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5508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불쾌한 골짜기의 몇가지 실제 예시이다</a:t>
            </a:r>
            <a:r>
              <a:rPr lang="en-US" altLang="ko-KR"/>
              <a:t>.</a:t>
            </a: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3615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다음은 인공지능의 윤리학적 측면이다</a:t>
            </a:r>
            <a:r>
              <a:rPr lang="en-US" altLang="ko-KR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인공지능을 이용하여 다양한 상황에 맞닥트렸을 때 이것이 옳은 일인지 그른 것인지 판단하기는 아직까지 어려운 부분이 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인공지능에게 인간의 잣대를 적용해야하는지 인공지능을 위한 별도의 판단 기준이 필요한지 이부분에서 뜨거운 논쟁이 벌어지고 있으며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아직까지도 명쾌한 답이 나오지 않은 상태이다</a:t>
            </a:r>
            <a:r>
              <a:rPr lang="en-US" altLang="ko-KR"/>
              <a:t>.</a:t>
            </a: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2120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특히 트롤리의 딜레마라는 부분이 있는데 이는 공리학적 윤리 문제이기도 하다</a:t>
            </a:r>
            <a:r>
              <a:rPr lang="en-US" altLang="ko-KR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73A3C"/>
                </a:solidFill>
                <a:effectLst/>
              </a:rPr>
              <a:t>트롤리 문제의 논점은 소수를 위해 다수가 희생하는 것에 대해</a:t>
            </a:r>
            <a:r>
              <a:rPr lang="en-US" altLang="ko-KR" b="0" i="0">
                <a:solidFill>
                  <a:srgbClr val="373A3C"/>
                </a:solidFill>
                <a:effectLst/>
              </a:rPr>
              <a:t>,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73A3C"/>
                </a:solidFill>
                <a:effectLst/>
              </a:rPr>
              <a:t>혹은 다수를 위해 소수가 희생하는 것에 대해 윤리학의 관점에서 올바른 선택을 내릴 수 있는가이다</a:t>
            </a:r>
            <a:r>
              <a:rPr lang="en-US" altLang="ko-KR" b="0" i="0">
                <a:solidFill>
                  <a:srgbClr val="373A3C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373A3C"/>
                </a:solidFill>
                <a:effectLst/>
              </a:rPr>
              <a:t>이러한 쟁점을 다루게 된 근본적인 원인은</a:t>
            </a:r>
            <a:r>
              <a:rPr lang="en-US" altLang="ko-KR" b="0" i="0">
                <a:solidFill>
                  <a:srgbClr val="373A3C"/>
                </a:solidFill>
                <a:effectLst/>
              </a:rPr>
              <a:t>,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73A3C"/>
                </a:solidFill>
                <a:effectLst/>
              </a:rPr>
              <a:t>둘 중 하나를 선택함에 따른 비난 가능성을 </a:t>
            </a:r>
            <a:r>
              <a:rPr lang="ko-KR" altLang="en-US" b="0" i="0" u="none" strike="noStrike">
                <a:solidFill>
                  <a:srgbClr val="0275D8"/>
                </a:solidFill>
                <a:effectLst/>
              </a:rPr>
              <a:t>원천적으로 봉쇄</a:t>
            </a:r>
            <a:r>
              <a:rPr lang="ko-KR" altLang="en-US" b="0" i="0">
                <a:solidFill>
                  <a:srgbClr val="373A3C"/>
                </a:solidFill>
                <a:effectLst/>
              </a:rPr>
              <a:t>하고 선택지에 따른 이해득실을 명확히 파악하기 위함이라고 볼 수 있을 것이다</a:t>
            </a:r>
            <a:r>
              <a:rPr lang="en-US" altLang="ko-KR" b="0" i="0">
                <a:solidFill>
                  <a:srgbClr val="373A3C"/>
                </a:solidFill>
                <a:effectLst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73A3C"/>
                </a:solidFill>
                <a:effectLst/>
              </a:rPr>
              <a:t>인공지능이 합리적인 판단을 내리고 여기에 따라 행동했을 때 이 결과는 옳은 것인가 판단할수 있는 지의 여부가 있고</a:t>
            </a:r>
            <a:r>
              <a:rPr lang="en-US" altLang="ko-KR" b="0" i="0">
                <a:solidFill>
                  <a:srgbClr val="373A3C"/>
                </a:solidFill>
                <a:effectLst/>
              </a:rPr>
              <a:t>, </a:t>
            </a:r>
            <a:r>
              <a:rPr lang="ko-KR" altLang="en-US" b="0" i="0">
                <a:solidFill>
                  <a:srgbClr val="373A3C"/>
                </a:solidFill>
                <a:effectLst/>
              </a:rPr>
              <a:t>여기에 대한 책임소재의 문제도 명확하게 나온 것이 없다</a:t>
            </a:r>
            <a:r>
              <a:rPr lang="en-US" altLang="ko-KR" b="0" i="0">
                <a:solidFill>
                  <a:srgbClr val="373A3C"/>
                </a:solidFill>
                <a:effectLst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73A3C"/>
                </a:solidFill>
                <a:effectLst/>
              </a:rPr>
              <a:t>고로 실생활에서 </a:t>
            </a:r>
            <a:r>
              <a:rPr lang="en-US" altLang="ko-KR" b="0" i="0">
                <a:solidFill>
                  <a:srgbClr val="373A3C"/>
                </a:solidFill>
                <a:effectLst/>
              </a:rPr>
              <a:t>AI</a:t>
            </a:r>
            <a:r>
              <a:rPr lang="ko-KR" altLang="en-US" b="0" i="0">
                <a:solidFill>
                  <a:srgbClr val="373A3C"/>
                </a:solidFill>
                <a:effectLst/>
              </a:rPr>
              <a:t>가 전면적으로 등장하기에는 아직 인간은 준비 되지 않았다</a:t>
            </a:r>
            <a:r>
              <a:rPr lang="en-US" altLang="ko-KR" b="0" i="0">
                <a:solidFill>
                  <a:srgbClr val="373A3C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373A3C"/>
                </a:solidFill>
                <a:effectLst/>
              </a:rPr>
              <a:t>라고 나는 생각하고 있다</a:t>
            </a:r>
            <a:r>
              <a:rPr lang="en-US" altLang="ko-KR" b="0" i="0">
                <a:solidFill>
                  <a:srgbClr val="373A3C"/>
                </a:solidFill>
                <a:effectLst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73A3C"/>
                </a:solidFill>
                <a:effectLst/>
              </a:rPr>
              <a:t>하지만 이러한 문제를 해결하는데 있어서 그렇게 오랜 시간이 걸리지 않으리라 예상한다</a:t>
            </a:r>
            <a:r>
              <a:rPr lang="en-US" altLang="ko-KR" b="0" i="0">
                <a:solidFill>
                  <a:srgbClr val="373A3C"/>
                </a:solidFill>
                <a:effectLst/>
              </a:rPr>
              <a:t>.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6114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다음은 </a:t>
            </a:r>
            <a:r>
              <a:rPr lang="en-US" altLang="ko-KR"/>
              <a:t>1942</a:t>
            </a:r>
            <a:r>
              <a:rPr lang="ko-KR" altLang="en-US"/>
              <a:t>년 미국의 </a:t>
            </a:r>
            <a:r>
              <a:rPr lang="en-US" altLang="ko-KR"/>
              <a:t>3</a:t>
            </a:r>
            <a:r>
              <a:rPr lang="ko-KR" altLang="en-US"/>
              <a:t>대 </a:t>
            </a:r>
            <a:r>
              <a:rPr lang="en-US" altLang="ko-KR"/>
              <a:t>SF</a:t>
            </a:r>
            <a:r>
              <a:rPr lang="ko-KR" altLang="en-US"/>
              <a:t>작가인 아이작 아시모프의 로봇 </a:t>
            </a:r>
            <a:r>
              <a:rPr lang="en-US" altLang="ko-KR"/>
              <a:t>3</a:t>
            </a:r>
            <a:r>
              <a:rPr lang="ko-KR" altLang="en-US"/>
              <a:t>원칙 또는 로봇 공학 </a:t>
            </a:r>
            <a:r>
              <a:rPr lang="en-US" altLang="ko-KR"/>
              <a:t>3</a:t>
            </a:r>
            <a:r>
              <a:rPr lang="ko-KR" altLang="en-US"/>
              <a:t>원칙이라고 불리는 이론이다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 원칙은 과학이 윤리적으로 어떻게 쓰여야 할 것인가</a:t>
            </a:r>
            <a:r>
              <a:rPr lang="en-US" altLang="ko-KR"/>
              <a:t>? </a:t>
            </a:r>
            <a:r>
              <a:rPr lang="ko-KR" altLang="en-US"/>
              <a:t>라는 자문적인 고찰이기에 살펴볼만한 가치가 있지만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그보다 더 이 원칙을 살펴봐야하는 이유는 실제 로봇 공학과 </a:t>
            </a:r>
            <a:r>
              <a:rPr lang="en-US" altLang="ko-KR"/>
              <a:t>AI</a:t>
            </a:r>
            <a:r>
              <a:rPr lang="ko-KR" altLang="en-US"/>
              <a:t>에 많은 영감을 주고 있기 때문이다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아이작 아시모프가 로봇의 </a:t>
            </a:r>
            <a:r>
              <a:rPr lang="en-US" altLang="ko-KR"/>
              <a:t>3</a:t>
            </a:r>
            <a:r>
              <a:rPr lang="ko-KR" altLang="en-US"/>
              <a:t>원칙에 대해 발표했을 때에는 </a:t>
            </a:r>
            <a:r>
              <a:rPr lang="en-US" altLang="ko-KR"/>
              <a:t>3</a:t>
            </a:r>
            <a:r>
              <a:rPr lang="ko-KR" altLang="en-US"/>
              <a:t>가지의 원칙으로 이루어져 있었으니  제 </a:t>
            </a:r>
            <a:r>
              <a:rPr lang="en-US" altLang="ko-KR"/>
              <a:t>1</a:t>
            </a:r>
            <a:r>
              <a:rPr lang="ko-KR" altLang="en-US"/>
              <a:t>원칙이 발전해서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확장되고 로봇 </a:t>
            </a:r>
            <a:r>
              <a:rPr lang="en-US" altLang="ko-KR"/>
              <a:t>3</a:t>
            </a:r>
            <a:r>
              <a:rPr lang="ko-KR" altLang="en-US"/>
              <a:t>원칙의 대전제가 되는 </a:t>
            </a:r>
            <a:r>
              <a:rPr lang="en-US" altLang="ko-KR"/>
              <a:t>0</a:t>
            </a:r>
            <a:r>
              <a:rPr lang="ko-KR" altLang="en-US"/>
              <a:t>원칙이 등장하면서 로봇 </a:t>
            </a:r>
            <a:r>
              <a:rPr lang="en-US" altLang="ko-KR"/>
              <a:t>4</a:t>
            </a:r>
            <a:r>
              <a:rPr lang="ko-KR" altLang="en-US"/>
              <a:t>원칙으로 부르는 사람들도 나타나고 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9259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0688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0186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4286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9509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3642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/>
              <a:t>세계 </a:t>
            </a:r>
            <a:r>
              <a:rPr lang="en-US" altLang="ko-KR"/>
              <a:t>2</a:t>
            </a:r>
            <a:r>
              <a:rPr lang="ko-KR" altLang="en-US"/>
              <a:t>차 대전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ko-KR" altLang="en-US" b="0" i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</a:t>
            </a:r>
            <a:r>
              <a:rPr lang="en-US" altLang="ko-KR" b="0" i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0" i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垓</a:t>
            </a:r>
            <a:r>
              <a:rPr lang="en-US" altLang="ko-KR" b="0" i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)5900</a:t>
            </a:r>
            <a:r>
              <a:rPr lang="ko-KR" altLang="en-US" b="0" i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</a:t>
            </a:r>
            <a:r>
              <a:rPr lang="en-US" altLang="ko-KR" b="0" i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0" i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京</a:t>
            </a:r>
            <a:r>
              <a:rPr lang="en-US" altLang="ko-KR" b="0" i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0" i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이르는 어마어마한 가짓수를 가진 애니그마의 </a:t>
            </a:r>
            <a:r>
              <a:rPr lang="ko-KR" altLang="en-US"/>
              <a:t>해독기 제작해서 연합군의 승리에</a:t>
            </a:r>
            <a:r>
              <a:rPr lang="en-US" altLang="ko-KR"/>
              <a:t> </a:t>
            </a:r>
            <a:r>
              <a:rPr lang="ko-KR" altLang="en-US"/>
              <a:t>크게 기여</a:t>
            </a:r>
            <a:endParaRPr lang="en-US" altLang="ko-KR"/>
          </a:p>
          <a:p>
            <a:r>
              <a:rPr lang="ko-KR" altLang="en-US"/>
              <a:t>알고리즘과 계산 개념을 튜링 머신이라는 추상모델을 통해 형식화</a:t>
            </a:r>
            <a:endParaRPr lang="en-US" altLang="ko-KR"/>
          </a:p>
          <a:p>
            <a:r>
              <a:rPr lang="ko-KR" altLang="en-US"/>
              <a:t>튜링상은 앨런 튜링의 이름을 따서 만들었으며 컴퓨터 과학에 중요한 업적을 남긴 사람에게 수상</a:t>
            </a:r>
            <a:endParaRPr lang="en-US" altLang="ko-KR"/>
          </a:p>
          <a:p>
            <a:r>
              <a:rPr lang="ko-KR" altLang="en-US"/>
              <a:t>이론 컴퓨터 과학과 인공지능 분야에서 지대한 공헌을 함</a:t>
            </a:r>
            <a:r>
              <a:rPr lang="en-US" altLang="ko-KR"/>
              <a:t>. - </a:t>
            </a:r>
            <a:r>
              <a:rPr lang="ko-KR" altLang="en-US"/>
              <a:t>컴퓨터 과학의 할아버지</a:t>
            </a:r>
            <a:endParaRPr lang="en-US" altLang="ko-KR"/>
          </a:p>
          <a:p>
            <a:r>
              <a:rPr lang="en-US" altLang="ko-KR"/>
              <a:t>1950</a:t>
            </a:r>
            <a:r>
              <a:rPr lang="ko-KR" altLang="en-US"/>
              <a:t>년 발표 논문 </a:t>
            </a:r>
            <a:r>
              <a:rPr lang="en-US" altLang="ko-KR"/>
              <a:t>– </a:t>
            </a:r>
            <a:r>
              <a:rPr lang="ko-KR" altLang="en-US"/>
              <a:t>기계도 생각할 수 있을까</a:t>
            </a:r>
            <a:r>
              <a:rPr lang="en-US" altLang="ko-KR"/>
              <a:t>? </a:t>
            </a:r>
            <a:r>
              <a:rPr lang="ko-KR" altLang="en-US"/>
              <a:t>에서 컴퓨터가 사람과 자연스러운 대화가 가능하다면 컴퓨터도 생각하는 능력이 있는 것으로 봐야 한다고 주장</a:t>
            </a:r>
            <a:endParaRPr lang="en-US" altLang="ko-KR"/>
          </a:p>
          <a:p>
            <a:r>
              <a:rPr lang="ko-KR" altLang="en-US"/>
              <a:t>이미테이션 게임 </a:t>
            </a:r>
            <a:r>
              <a:rPr lang="en-US" altLang="ko-KR"/>
              <a:t>–(</a:t>
            </a:r>
            <a:r>
              <a:rPr lang="ko-KR" altLang="en-US"/>
              <a:t>영화</a:t>
            </a:r>
            <a:r>
              <a:rPr lang="en-US" altLang="ko-KR"/>
              <a:t>) 2014</a:t>
            </a:r>
            <a:r>
              <a:rPr lang="ko-KR" altLang="en-US"/>
              <a:t>년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54459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52533"/>
                </a:solidFill>
                <a:effectLst/>
              </a:rPr>
              <a:t>머신러닝은 인간이 데이터에 대한 결과 값을 미리 알려주어야 하고 목표치에 가까운 결과 값의 특징을 미리 정의해야 합니다</a:t>
            </a:r>
            <a:r>
              <a:rPr lang="en-US" altLang="ko-KR" b="0" i="0">
                <a:solidFill>
                  <a:srgbClr val="252533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52533"/>
                </a:solidFill>
                <a:effectLst/>
              </a:rPr>
              <a:t>반면에 딥러닝은 인간의 신경망인 뉴런의 작동 원리를 모방한 인공 신경망을 이용하여 복잡하고 방대한 데이터로부터 결과값을 추출하는 원리로 작동합니다</a:t>
            </a:r>
            <a:r>
              <a:rPr lang="en-US" altLang="ko-KR" b="0" i="0">
                <a:solidFill>
                  <a:srgbClr val="252533"/>
                </a:solidFill>
                <a:effectLst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55840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776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Arial" panose="020B0604020202020204" pitchFamily="34" charset="0"/>
              <a:buNone/>
            </a:pPr>
            <a:endParaRPr lang="en-US" altLang="ko-KR" b="0" i="0">
              <a:solidFill>
                <a:srgbClr val="252533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3700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Arial" panose="020B0604020202020204" pitchFamily="34" charset="0"/>
              <a:buNone/>
            </a:pPr>
            <a:endParaRPr lang="en-US" altLang="ko-KR" b="0" i="0">
              <a:solidFill>
                <a:srgbClr val="252533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`</a:t>
            </a: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0652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머신러닝은 모델에게 데이터를 학습시킬 때 사람이 특성을 추출해서 헉습을 시켜야하는 일련의 과정을 거칩니다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하지만 딥러닝은 데이터 학습을 시킴에 있어 사람이 특성을 추출하는 일련의 과정까지 컴퓨터가 진행합니다</a:t>
            </a:r>
            <a:r>
              <a:rPr lang="en-US" altLang="ko-KR"/>
              <a:t>.</a:t>
            </a: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02199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87309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https://www.youtube.com/watch?v=arbbhHyRP90&amp;t=2s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41759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88993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먼 거리를 갈 때 차를 타는게 더 빠르지만</a:t>
            </a:r>
            <a:endParaRPr lang="en-US" altLang="ko-KR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잡 앞 편의점에 갈때는 걸어가거나 자전거를 타는게 더 빠르다</a:t>
            </a:r>
            <a:r>
              <a:rPr lang="en-US" altLang="ko-KR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옛 속담에 닭 잡는데 소잡는 칼을 쓴다라는 말이 있 듯 각 데이터의 특성에 따라 머신러닝 </a:t>
            </a:r>
            <a:r>
              <a:rPr lang="en-US" altLang="ko-KR"/>
              <a:t>/ </a:t>
            </a:r>
            <a:r>
              <a:rPr lang="ko-KR" altLang="en-US"/>
              <a:t>딥러닝을 선택하는 것이 옳다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704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990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11850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7580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1825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3123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0574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292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9587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432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1981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8103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먼 거리를 갈 때 차를 타는게 더 빠르지만</a:t>
            </a:r>
            <a:endParaRPr lang="en-US" altLang="ko-KR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잡 앞 편의점에 갈때는 걸어가거나 자전거를 타는게 더 빠르다</a:t>
            </a:r>
            <a:r>
              <a:rPr lang="en-US" altLang="ko-KR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옛 속담에 닭 잡는데 소잡는 칼을 쓴다라는 말이 있 듯 각 데이터의 특성에 따라 머신러닝 </a:t>
            </a:r>
            <a:r>
              <a:rPr lang="en-US" altLang="ko-KR"/>
              <a:t>/ </a:t>
            </a:r>
            <a:r>
              <a:rPr lang="ko-KR" altLang="en-US"/>
              <a:t>딥러닝을 선택하는 것이 옳다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02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튜링 테스트의 진행방식은 그림과 같습니다</a:t>
            </a:r>
            <a:r>
              <a:rPr lang="en-US" altLang="ko-KR"/>
              <a:t>.</a:t>
            </a:r>
          </a:p>
          <a:p>
            <a:r>
              <a:rPr lang="ko-KR" altLang="en-US"/>
              <a:t>한명의 심판</a:t>
            </a:r>
            <a:r>
              <a:rPr lang="en-US" altLang="ko-KR"/>
              <a:t>(</a:t>
            </a:r>
            <a:r>
              <a:rPr lang="ko-KR" altLang="en-US"/>
              <a:t>피험자</a:t>
            </a:r>
            <a:r>
              <a:rPr lang="en-US" altLang="ko-KR"/>
              <a:t>) </a:t>
            </a:r>
            <a:r>
              <a:rPr lang="ko-KR" altLang="en-US"/>
              <a:t>앞에는 컴퓨터 한대와 사람 한명이 있습니다</a:t>
            </a:r>
            <a:r>
              <a:rPr lang="en-US" altLang="ko-KR"/>
              <a:t>. </a:t>
            </a:r>
          </a:p>
          <a:p>
            <a:r>
              <a:rPr lang="ko-KR" altLang="en-US"/>
              <a:t>피험자와 각각의 대상 앞에는 장막을 치고 피혐자는 인간과 컴퓨터에게 각각 </a:t>
            </a:r>
            <a:r>
              <a:rPr lang="en-US" altLang="ko-KR"/>
              <a:t>5</a:t>
            </a:r>
            <a:r>
              <a:rPr lang="ko-KR" altLang="en-US"/>
              <a:t>번씩 대화를 주고 받습니다</a:t>
            </a:r>
            <a:r>
              <a:rPr lang="en-US" altLang="ko-KR"/>
              <a:t>.</a:t>
            </a:r>
          </a:p>
          <a:p>
            <a:r>
              <a:rPr lang="ko-KR" altLang="en-US"/>
              <a:t>이후 대화가 더 자연스러운 한쪽을 사람으로 투표하는데 컴퓨터가 심판단 </a:t>
            </a:r>
            <a:r>
              <a:rPr lang="en-US" altLang="ko-KR"/>
              <a:t>3</a:t>
            </a:r>
            <a:r>
              <a:rPr lang="ko-KR" altLang="en-US"/>
              <a:t>분의 </a:t>
            </a:r>
            <a:r>
              <a:rPr lang="en-US" altLang="ko-KR"/>
              <a:t>1</a:t>
            </a:r>
            <a:r>
              <a:rPr lang="ko-KR" altLang="en-US"/>
              <a:t>을 속이면 </a:t>
            </a:r>
            <a:r>
              <a:rPr lang="en-US" altLang="ko-KR"/>
              <a:t>AI </a:t>
            </a:r>
            <a:r>
              <a:rPr lang="ko-KR" altLang="en-US"/>
              <a:t>즉 지능을 가지고 있다고 인정하는 구조입니다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4104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먼 거리를 갈 때 차를 타는게 더 빠르지만</a:t>
            </a:r>
            <a:endParaRPr lang="en-US" altLang="ko-KR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잡 앞 편의점에 갈때는 걸어가거나 자전거를 타는게 더 빠르다</a:t>
            </a:r>
            <a:r>
              <a:rPr lang="en-US" altLang="ko-KR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옛 속담에 닭 잡는데 소잡는 칼을 쓴다라는 말이 있 듯 각 데이터의 특성에 따라 머신러닝 </a:t>
            </a:r>
            <a:r>
              <a:rPr lang="en-US" altLang="ko-KR"/>
              <a:t>/ </a:t>
            </a:r>
            <a:r>
              <a:rPr lang="ko-KR" altLang="en-US"/>
              <a:t>딥러닝을 선택하는 것이 옳다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7687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먼 거리를 갈 때 차를 타는게 더 빠르지만</a:t>
            </a:r>
            <a:endParaRPr lang="en-US" altLang="ko-KR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잡 앞 편의점에 갈때는 걸어가거나 자전거를 타는게 더 빠르다</a:t>
            </a:r>
            <a:r>
              <a:rPr lang="en-US" altLang="ko-KR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옛 속담에 닭 잡는데 소잡는 칼을 쓴다라는 말이 있 듯 각 데이터의 특성에 따라 머신러닝 </a:t>
            </a:r>
            <a:r>
              <a:rPr lang="en-US" altLang="ko-KR"/>
              <a:t>/ </a:t>
            </a:r>
            <a:r>
              <a:rPr lang="ko-KR" altLang="en-US"/>
              <a:t>딥러닝을 선택하는 것이 옳다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1700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744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먼 거리를 갈 때 차를 타는게 더 빠르지만</a:t>
            </a:r>
            <a:endParaRPr lang="en-US" altLang="ko-KR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잡 앞 편의점에 갈때는 걸어가거나 자전거를 타는게 더 빠르다</a:t>
            </a:r>
            <a:r>
              <a:rPr lang="en-US" altLang="ko-KR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옛 속담에 닭 잡는데 소잡는 칼을 쓴다라는 말이 있 듯 각 데이터의 특성에 따라 머신러닝 </a:t>
            </a:r>
            <a:r>
              <a:rPr lang="en-US" altLang="ko-KR"/>
              <a:t>/ </a:t>
            </a:r>
            <a:r>
              <a:rPr lang="ko-KR" altLang="en-US"/>
              <a:t>딥러닝을 선택하는 것이 옳다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4128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먼 거리를 갈 때 차를 타는게 더 빠르지만</a:t>
            </a:r>
            <a:endParaRPr lang="en-US" altLang="ko-KR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잡 앞 편의점에 갈때는 걸어가거나 자전거를 타는게 더 빠르다</a:t>
            </a:r>
            <a:r>
              <a:rPr lang="en-US" altLang="ko-KR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옛 속담에 닭 잡는데 소잡는 칼을 쓴다라는 말이 있 듯 각 데이터의 특성에 따라 머신러닝 </a:t>
            </a:r>
            <a:r>
              <a:rPr lang="en-US" altLang="ko-KR"/>
              <a:t>/ </a:t>
            </a:r>
            <a:r>
              <a:rPr lang="ko-KR" altLang="en-US"/>
              <a:t>딥러닝을 선택하는 것이 옳다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8699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먼 거리를 갈 때 차를 타는게 더 빠르지만</a:t>
            </a:r>
            <a:endParaRPr lang="en-US" altLang="ko-KR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잡 앞 편의점에 갈때는 걸어가거나 자전거를 타는게 더 빠르다</a:t>
            </a:r>
            <a:r>
              <a:rPr lang="en-US" altLang="ko-KR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옛 속담에 닭 잡는데 소잡는 칼을 쓴다라는 말이 있 듯 각 데이터의 특성에 따라 머신러닝 </a:t>
            </a:r>
            <a:r>
              <a:rPr lang="en-US" altLang="ko-KR"/>
              <a:t>/ </a:t>
            </a:r>
            <a:r>
              <a:rPr lang="ko-KR" altLang="en-US"/>
              <a:t>딥러닝을 선택하는 것이 옳다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821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먼 거리를 갈 때 차를 타는게 더 빠르지만</a:t>
            </a:r>
            <a:endParaRPr lang="en-US" altLang="ko-KR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잡 앞 편의점에 갈때는 걸어가거나 자전거를 타는게 더 빠르다</a:t>
            </a:r>
            <a:r>
              <a:rPr lang="en-US" altLang="ko-KR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옛 속담에 닭 잡는데 소잡는 칼을 쓴다라는 말이 있 듯 각 데이터의 특성에 따라 머신러닝 </a:t>
            </a:r>
            <a:r>
              <a:rPr lang="en-US" altLang="ko-KR"/>
              <a:t>/ </a:t>
            </a:r>
            <a:r>
              <a:rPr lang="ko-KR" altLang="en-US"/>
              <a:t>딥러닝을 선택하는 것이 옳다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2815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먼 거리를 갈 때 차를 타는게 더 빠르지만</a:t>
            </a:r>
            <a:endParaRPr lang="en-US" altLang="ko-KR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잡 앞 편의점에 갈때는 걸어가거나 자전거를 타는게 더 빠르다</a:t>
            </a:r>
            <a:r>
              <a:rPr lang="en-US" altLang="ko-KR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옛 속담에 닭 잡는데 소잡는 칼을 쓴다라는 말이 있 듯 각 데이터의 특성에 따라 머신러닝 </a:t>
            </a:r>
            <a:r>
              <a:rPr lang="en-US" altLang="ko-KR"/>
              <a:t>/ </a:t>
            </a:r>
            <a:r>
              <a:rPr lang="ko-KR" altLang="en-US"/>
              <a:t>딥러닝을 선택하는 것이 옳다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5013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먼 거리를 갈 때 차를 타는게 더 빠르지만</a:t>
            </a:r>
            <a:endParaRPr lang="en-US" altLang="ko-KR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잡 앞 편의점에 갈때는 걸어가거나 자전거를 타는게 더 빠르다</a:t>
            </a:r>
            <a:r>
              <a:rPr lang="en-US" altLang="ko-KR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옛 속담에 닭 잡는데 소잡는 칼을 쓴다라는 말이 있 듯 각 데이터의 특성에 따라 머신러닝 </a:t>
            </a:r>
            <a:r>
              <a:rPr lang="en-US" altLang="ko-KR"/>
              <a:t>/ </a:t>
            </a:r>
            <a:r>
              <a:rPr lang="ko-KR" altLang="en-US"/>
              <a:t>딥러닝을 선택하는 것이 옳다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909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먼 거리를 갈 때 차를 타는게 더 빠르지만</a:t>
            </a:r>
            <a:endParaRPr lang="en-US" altLang="ko-KR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잡 앞 편의점에 갈때는 걸어가거나 자전거를 타는게 더 빠르다</a:t>
            </a:r>
            <a:r>
              <a:rPr lang="en-US" altLang="ko-KR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옛 속담에 닭 잡는데 소잡는 칼을 쓴다라는 말이 있 듯 각 데이터의 특성에 따라 머신러닝 </a:t>
            </a:r>
            <a:r>
              <a:rPr lang="en-US" altLang="ko-KR"/>
              <a:t>/ </a:t>
            </a:r>
            <a:r>
              <a:rPr lang="ko-KR" altLang="en-US"/>
              <a:t>딥러닝을 선택하는 것이 옳다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347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/>
              <a:t>2014</a:t>
            </a:r>
            <a:r>
              <a:rPr lang="ko-KR" altLang="en-US"/>
              <a:t>년 </a:t>
            </a:r>
            <a:r>
              <a:rPr lang="en-US" altLang="ko-KR"/>
              <a:t>– </a:t>
            </a:r>
            <a:r>
              <a:rPr lang="ko-KR" altLang="en-US"/>
              <a:t>유진 구스트만</a:t>
            </a:r>
            <a:endParaRPr lang="en-US" altLang="ko-KR"/>
          </a:p>
          <a:p>
            <a:r>
              <a:rPr lang="ko-KR" altLang="en-US" b="0" i="0">
                <a:solidFill>
                  <a:srgbClr val="000000"/>
                </a:solidFill>
                <a:effectLst/>
              </a:rPr>
              <a:t>튜링 테스트에서는 컴퓨터의 반응을 인간의 반응과 구별할 수 없다면 그 컴퓨터가 생각할 수 있는 것으로 보는데 </a:t>
            </a:r>
            <a:endParaRPr lang="en-US" altLang="ko-KR" b="0" i="0">
              <a:solidFill>
                <a:srgbClr val="000000"/>
              </a:solidFill>
              <a:effectLst/>
            </a:endParaRPr>
          </a:p>
          <a:p>
            <a:r>
              <a:rPr lang="ko-KR" altLang="en-US" b="0" i="0">
                <a:solidFill>
                  <a:srgbClr val="000000"/>
                </a:solidFill>
                <a:effectLst/>
              </a:rPr>
              <a:t>이번에 </a:t>
            </a:r>
            <a:r>
              <a:rPr lang="en-US" altLang="ko-KR" b="0" i="0">
                <a:solidFill>
                  <a:srgbClr val="000000"/>
                </a:solidFill>
                <a:effectLst/>
              </a:rPr>
              <a:t>'</a:t>
            </a:r>
            <a:r>
              <a:rPr lang="ko-KR" altLang="en-US" b="0" i="0">
                <a:solidFill>
                  <a:srgbClr val="000000"/>
                </a:solidFill>
                <a:effectLst/>
              </a:rPr>
              <a:t>유진</a:t>
            </a:r>
            <a:r>
              <a:rPr lang="en-US" altLang="ko-KR" b="0" i="0">
                <a:solidFill>
                  <a:srgbClr val="000000"/>
                </a:solidFill>
                <a:effectLst/>
              </a:rPr>
              <a:t>'</a:t>
            </a:r>
            <a:r>
              <a:rPr lang="ko-KR" altLang="en-US" b="0" i="0">
                <a:solidFill>
                  <a:srgbClr val="000000"/>
                </a:solidFill>
                <a:effectLst/>
              </a:rPr>
              <a:t>은 </a:t>
            </a:r>
            <a:r>
              <a:rPr lang="en-US" altLang="ko-KR" b="0" i="0">
                <a:solidFill>
                  <a:srgbClr val="000000"/>
                </a:solidFill>
                <a:effectLst/>
              </a:rPr>
              <a:t>5</a:t>
            </a:r>
            <a:r>
              <a:rPr lang="ko-KR" altLang="en-US" b="0" i="0">
                <a:solidFill>
                  <a:srgbClr val="000000"/>
                </a:solidFill>
                <a:effectLst/>
              </a:rPr>
              <a:t>분 길이의 텍스트 대화에서 심사위원 </a:t>
            </a:r>
            <a:r>
              <a:rPr lang="en-US" altLang="ko-KR" b="0" i="0">
                <a:solidFill>
                  <a:srgbClr val="000000"/>
                </a:solidFill>
                <a:effectLst/>
              </a:rPr>
              <a:t>33% </a:t>
            </a:r>
            <a:r>
              <a:rPr lang="ko-KR" altLang="en-US" b="0" i="0">
                <a:solidFill>
                  <a:srgbClr val="000000"/>
                </a:solidFill>
                <a:effectLst/>
              </a:rPr>
              <a:t>이상에게 진짜 인간이라는 확신을 줬다</a:t>
            </a:r>
            <a:r>
              <a:rPr lang="en-US" altLang="ko-KR" b="0" i="0">
                <a:solidFill>
                  <a:srgbClr val="000000"/>
                </a:solidFill>
                <a:effectLst/>
              </a:rPr>
              <a:t>.</a:t>
            </a:r>
          </a:p>
          <a:p>
            <a:endParaRPr lang="en-US" altLang="ko-KR" b="0" i="0">
              <a:solidFill>
                <a:srgbClr val="000000"/>
              </a:solidFill>
              <a:effectLst/>
            </a:endParaRPr>
          </a:p>
          <a:p>
            <a:pPr algn="just"/>
            <a:r>
              <a:rPr lang="ko-KR" altLang="en-US" b="0" i="0">
                <a:solidFill>
                  <a:srgbClr val="212121"/>
                </a:solidFill>
                <a:effectLst/>
              </a:rPr>
              <a:t>  유진은 우크라이나에 살고 있는 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13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세 소년으로 설정돼 있다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그래서 국적부터 확인했다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 “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어디서 왔니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?(Where are you from?)”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라고 묻자 유진은 “나는 우크라이나의 오데사 시 출신이에요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(I am from Ukraine, from the city called Odessa)”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라고 대답했다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예상된 정답이었다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</a:t>
            </a:r>
          </a:p>
          <a:p>
            <a:pPr algn="just"/>
            <a:r>
              <a:rPr lang="en-US" altLang="ko-KR" b="0" i="0">
                <a:solidFill>
                  <a:srgbClr val="212121"/>
                </a:solidFill>
                <a:effectLst/>
              </a:rPr>
              <a:t> </a:t>
            </a:r>
          </a:p>
          <a:p>
            <a:pPr algn="just"/>
            <a:r>
              <a:rPr lang="en-US" altLang="ko-KR" b="0" i="0">
                <a:solidFill>
                  <a:srgbClr val="212121"/>
                </a:solidFill>
                <a:effectLst/>
              </a:rPr>
              <a:t> 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하지만 곧바로 “우크라이나에 가본 적 있니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(Have you been to Ukraine)”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라고 질문하자 “우크라이나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?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거긴 가본 적 없어요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(Ukraine? I've never been there)”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라며 엉뚱한 반응을 보였다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그 뒤 이어진 몇 가지 질문에서도 유진은 이해하지 못하는 질문에 대해 “답을 모르겠어요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나쁜 인조인간이 훔쳐갔나 봐요”라는 어린아이 특유의 반응을 보이며 빠져나갔다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</a:t>
            </a:r>
          </a:p>
          <a:p>
            <a:pPr algn="just"/>
            <a:r>
              <a:rPr lang="en-US" altLang="ko-KR" b="0" i="0">
                <a:solidFill>
                  <a:srgbClr val="212121"/>
                </a:solidFill>
                <a:effectLst/>
              </a:rPr>
              <a:t> </a:t>
            </a:r>
          </a:p>
          <a:p>
            <a:pPr algn="just"/>
            <a:r>
              <a:rPr lang="en-US" altLang="ko-KR" b="0" i="0">
                <a:solidFill>
                  <a:srgbClr val="212121"/>
                </a:solidFill>
                <a:effectLst/>
              </a:rPr>
              <a:t> 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시험 결과 유진은 우리나라의 ‘심심이’처럼 이미 보편화된 ‘챗봇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(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채팅로봇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)’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보다는 성능이 뛰어났다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자연스럽게 대화를 주고받는 수준에서는 문제가 없었다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하지만 최근 인공지능 연구에서는 인공지능의 핵심으로 ‘지능’을 꼽는다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</a:t>
            </a:r>
          </a:p>
          <a:p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26882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먼 거리를 갈 때 차를 타는게 더 빠르지만</a:t>
            </a:r>
            <a:endParaRPr lang="en-US" altLang="ko-KR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잡 앞 편의점에 갈때는 걸어가거나 자전거를 타는게 더 빠르다</a:t>
            </a:r>
            <a:r>
              <a:rPr lang="en-US" altLang="ko-KR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옛 속담에 닭 잡는데 소잡는 칼을 쓴다라는 말이 있 듯 각 데이터의 특성에 따라 머신러닝 </a:t>
            </a:r>
            <a:r>
              <a:rPr lang="en-US" altLang="ko-KR"/>
              <a:t>/ </a:t>
            </a:r>
            <a:r>
              <a:rPr lang="ko-KR" altLang="en-US"/>
              <a:t>딥러닝을 선택하는 것이 옳다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2256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먼 거리를 갈 때 차를 타는게 더 빠르지만</a:t>
            </a:r>
            <a:endParaRPr lang="en-US" altLang="ko-KR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잡 앞 편의점에 갈때는 걸어가거나 자전거를 타는게 더 빠르다</a:t>
            </a:r>
            <a:r>
              <a:rPr lang="en-US" altLang="ko-KR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옛 속담에 닭 잡는데 소잡는 칼을 쓴다라는 말이 있 듯 각 데이터의 특성에 따라 머신러닝 </a:t>
            </a:r>
            <a:r>
              <a:rPr lang="en-US" altLang="ko-KR"/>
              <a:t>/ </a:t>
            </a:r>
            <a:r>
              <a:rPr lang="ko-KR" altLang="en-US"/>
              <a:t>딥러닝을 선택하는 것이 옳다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751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먼 거리를 갈 때 차를 타는게 더 빠르지만</a:t>
            </a:r>
            <a:endParaRPr lang="en-US" altLang="ko-KR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잡 앞 편의점에 갈때는 걸어가거나 자전거를 타는게 더 빠르다</a:t>
            </a:r>
            <a:r>
              <a:rPr lang="en-US" altLang="ko-KR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옛 속담에 닭 잡는데 소잡는 칼을 쓴다라는 말이 있 듯 각 데이터의 특성에 따라 머신러닝 </a:t>
            </a:r>
            <a:r>
              <a:rPr lang="en-US" altLang="ko-KR"/>
              <a:t>/ </a:t>
            </a:r>
            <a:r>
              <a:rPr lang="ko-KR" altLang="en-US"/>
              <a:t>딥러닝을 선택하는 것이 옳다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59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먼 거리를 갈 때 차를 타는게 더 빠르지만</a:t>
            </a:r>
            <a:endParaRPr lang="en-US" altLang="ko-KR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잡 앞 편의점에 갈때는 걸어가거나 자전거를 타는게 더 빠르다</a:t>
            </a:r>
            <a:r>
              <a:rPr lang="en-US" altLang="ko-KR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옛 속담에 닭 잡는데 소잡는 칼을 쓴다라는 말이 있 듯 각 데이터의 특성에 따라 머신러닝 </a:t>
            </a:r>
            <a:r>
              <a:rPr lang="en-US" altLang="ko-KR"/>
              <a:t>/ </a:t>
            </a:r>
            <a:r>
              <a:rPr lang="ko-KR" altLang="en-US"/>
              <a:t>딥러닝을 선택하는 것이 옳다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8340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먼 거리를 갈 때 차를 타는게 더 빠르지만</a:t>
            </a:r>
            <a:endParaRPr lang="en-US" altLang="ko-KR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잡 앞 편의점에 갈때는 걸어가거나 자전거를 타는게 더 빠르다</a:t>
            </a:r>
            <a:r>
              <a:rPr lang="en-US" altLang="ko-KR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옛 속담에 닭 잡는데 소잡는 칼을 쓴다라는 말이 있 듯 각 데이터의 특성에 따라 머신러닝 </a:t>
            </a:r>
            <a:r>
              <a:rPr lang="en-US" altLang="ko-KR"/>
              <a:t>/ </a:t>
            </a:r>
            <a:r>
              <a:rPr lang="ko-KR" altLang="en-US"/>
              <a:t>딥러닝을 선택하는 것이 옳다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9698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549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/>
              <a:t>2014</a:t>
            </a:r>
            <a:r>
              <a:rPr lang="ko-KR" altLang="en-US"/>
              <a:t>년 </a:t>
            </a:r>
            <a:r>
              <a:rPr lang="en-US" altLang="ko-KR"/>
              <a:t>– </a:t>
            </a:r>
            <a:r>
              <a:rPr lang="ko-KR" altLang="en-US"/>
              <a:t>유진 구스트만</a:t>
            </a:r>
            <a:endParaRPr lang="en-US" altLang="ko-KR"/>
          </a:p>
          <a:p>
            <a:r>
              <a:rPr lang="ko-KR" altLang="en-US" b="0" i="0">
                <a:solidFill>
                  <a:srgbClr val="000000"/>
                </a:solidFill>
                <a:effectLst/>
              </a:rPr>
              <a:t>튜링 테스트에서는 컴퓨터의 반응을 인간의 반응과 구별할 수 없다면 그 컴퓨터가 생각할 수 있는 것으로 보는데 </a:t>
            </a:r>
            <a:endParaRPr lang="en-US" altLang="ko-KR" b="0" i="0">
              <a:solidFill>
                <a:srgbClr val="000000"/>
              </a:solidFill>
              <a:effectLst/>
            </a:endParaRPr>
          </a:p>
          <a:p>
            <a:r>
              <a:rPr lang="ko-KR" altLang="en-US" b="0" i="0">
                <a:solidFill>
                  <a:srgbClr val="000000"/>
                </a:solidFill>
                <a:effectLst/>
              </a:rPr>
              <a:t>이번에 </a:t>
            </a:r>
            <a:r>
              <a:rPr lang="en-US" altLang="ko-KR" b="0" i="0">
                <a:solidFill>
                  <a:srgbClr val="000000"/>
                </a:solidFill>
                <a:effectLst/>
              </a:rPr>
              <a:t>'</a:t>
            </a:r>
            <a:r>
              <a:rPr lang="ko-KR" altLang="en-US" b="0" i="0">
                <a:solidFill>
                  <a:srgbClr val="000000"/>
                </a:solidFill>
                <a:effectLst/>
              </a:rPr>
              <a:t>유진</a:t>
            </a:r>
            <a:r>
              <a:rPr lang="en-US" altLang="ko-KR" b="0" i="0">
                <a:solidFill>
                  <a:srgbClr val="000000"/>
                </a:solidFill>
                <a:effectLst/>
              </a:rPr>
              <a:t>'</a:t>
            </a:r>
            <a:r>
              <a:rPr lang="ko-KR" altLang="en-US" b="0" i="0">
                <a:solidFill>
                  <a:srgbClr val="000000"/>
                </a:solidFill>
                <a:effectLst/>
              </a:rPr>
              <a:t>은 </a:t>
            </a:r>
            <a:r>
              <a:rPr lang="en-US" altLang="ko-KR" b="0" i="0">
                <a:solidFill>
                  <a:srgbClr val="000000"/>
                </a:solidFill>
                <a:effectLst/>
              </a:rPr>
              <a:t>5</a:t>
            </a:r>
            <a:r>
              <a:rPr lang="ko-KR" altLang="en-US" b="0" i="0">
                <a:solidFill>
                  <a:srgbClr val="000000"/>
                </a:solidFill>
                <a:effectLst/>
              </a:rPr>
              <a:t>분 길이의 텍스트 대화에서 심사위원 </a:t>
            </a:r>
            <a:r>
              <a:rPr lang="en-US" altLang="ko-KR" b="0" i="0">
                <a:solidFill>
                  <a:srgbClr val="000000"/>
                </a:solidFill>
                <a:effectLst/>
              </a:rPr>
              <a:t>33% </a:t>
            </a:r>
            <a:r>
              <a:rPr lang="ko-KR" altLang="en-US" b="0" i="0">
                <a:solidFill>
                  <a:srgbClr val="000000"/>
                </a:solidFill>
                <a:effectLst/>
              </a:rPr>
              <a:t>이상에게 진짜 인간이라는 확신을 줬다</a:t>
            </a:r>
            <a:r>
              <a:rPr lang="en-US" altLang="ko-KR" b="0" i="0">
                <a:solidFill>
                  <a:srgbClr val="000000"/>
                </a:solidFill>
                <a:effectLst/>
              </a:rPr>
              <a:t>.</a:t>
            </a:r>
          </a:p>
          <a:p>
            <a:endParaRPr lang="en-US" altLang="ko-KR" b="0" i="0">
              <a:solidFill>
                <a:srgbClr val="000000"/>
              </a:solidFill>
              <a:effectLst/>
            </a:endParaRPr>
          </a:p>
          <a:p>
            <a:pPr algn="just"/>
            <a:r>
              <a:rPr lang="ko-KR" altLang="en-US" b="0" i="0">
                <a:solidFill>
                  <a:srgbClr val="212121"/>
                </a:solidFill>
                <a:effectLst/>
              </a:rPr>
              <a:t>  유진은 우크라이나에 살고 있는 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13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세 소년으로 설정돼 있다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그래서 국적부터 확인했다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 “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어디서 왔니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?(Where are you from?)”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라고 묻자 유진은 “나는 우크라이나의 오데사 시 출신이에요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(I am from Ukraine, from the city called Odessa)”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라고 대답했다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예상된 정답이었다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</a:t>
            </a:r>
          </a:p>
          <a:p>
            <a:pPr algn="just"/>
            <a:r>
              <a:rPr lang="en-US" altLang="ko-KR" b="0" i="0">
                <a:solidFill>
                  <a:srgbClr val="212121"/>
                </a:solidFill>
                <a:effectLst/>
              </a:rPr>
              <a:t> </a:t>
            </a:r>
          </a:p>
          <a:p>
            <a:pPr algn="just"/>
            <a:r>
              <a:rPr lang="en-US" altLang="ko-KR" b="0" i="0">
                <a:solidFill>
                  <a:srgbClr val="212121"/>
                </a:solidFill>
                <a:effectLst/>
              </a:rPr>
              <a:t> 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하지만 곧바로 “우크라이나에 가본 적 있니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(Have you been to Ukraine)”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라고 질문하자 “우크라이나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?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거긴 가본 적 없어요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(Ukraine? I've never been there)”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라며 엉뚱한 반응을 보였다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그 뒤 이어진 몇 가지 질문에서도 유진은 이해하지 못하는 질문에 대해 “답을 모르겠어요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나쁜 인조인간이 훔쳐갔나 봐요”라는 어린아이 특유의 반응을 보이며 빠져나갔다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</a:t>
            </a:r>
          </a:p>
          <a:p>
            <a:pPr algn="just"/>
            <a:r>
              <a:rPr lang="en-US" altLang="ko-KR" b="0" i="0">
                <a:solidFill>
                  <a:srgbClr val="212121"/>
                </a:solidFill>
                <a:effectLst/>
              </a:rPr>
              <a:t> </a:t>
            </a:r>
          </a:p>
          <a:p>
            <a:pPr algn="just"/>
            <a:r>
              <a:rPr lang="en-US" altLang="ko-KR" b="0" i="0">
                <a:solidFill>
                  <a:srgbClr val="212121"/>
                </a:solidFill>
                <a:effectLst/>
              </a:rPr>
              <a:t> 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시험 결과 유진은 우리나라의 ‘심심이’처럼 이미 보편화된 ‘챗봇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(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채팅로봇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)’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보다는 성능이 뛰어났다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자연스럽게 대화를 주고받는 수준에서는 문제가 없었다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하지만 최근 인공지능 연구에서는 인공지능의 핵심으로 ‘지능’을 꼽는다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</a:t>
            </a:r>
          </a:p>
          <a:p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9756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389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0071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2D332-88F8-42E6-63F0-8463D8004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F87B5B-9E17-D354-BCC2-F3997352A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B38901-D2DA-7919-507D-3C19933B9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625-AB81-4FC6-80C9-C89F6B85148E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3832BB-A420-8E69-B3D9-51D58C64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877DD-B9D3-29E7-5FDE-8C169E9F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70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D505E-E810-A28C-519E-F5C4CAFB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78CB0B-75EA-B4BF-B865-E6C9BD7DB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DD4A7C-6CE6-D06E-EBAD-2AC67C49A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625-AB81-4FC6-80C9-C89F6B85148E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A551DB-AF46-D314-E7EB-BF4FCDFA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022C4B-B65C-C7AE-9A67-7B7E2C1FB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962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1FCACB-BE77-2BA6-447A-00C4BF8BB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0A3B2-0E41-4729-45DA-63AC21E5C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4511A1-A2BF-05E6-BCCC-2CA4756C7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625-AB81-4FC6-80C9-C89F6B85148E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EBE225-F82F-3C78-F441-4080FD2D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1B217A-4A49-55F2-4A2A-FBF7632EA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529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1_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390343" y="203100"/>
            <a:ext cx="10515600" cy="6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0D1"/>
              </a:buClr>
              <a:buSzPts val="2800"/>
              <a:buFont typeface="Arial"/>
              <a:buNone/>
              <a:defRPr sz="2800">
                <a:solidFill>
                  <a:srgbClr val="0090D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8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ft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8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464821" y="929641"/>
            <a:ext cx="11247120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9809532" y="286780"/>
            <a:ext cx="1902408" cy="495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34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09F04-AA37-15B9-BEB3-9CBC5EB8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3C3C23-7ED5-52EB-A6B4-FED4EBEDA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9B2EBF-AEA8-16DF-FA99-07BB7BF1C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625-AB81-4FC6-80C9-C89F6B85148E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5929D3-79BE-AEAE-E257-4D6A72D3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BB24F-DD3E-37F7-A7F9-19586130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30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7ABD4-4F78-7850-3E60-7D698533C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6123CA-5E4C-078E-D591-6029D8DA6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676254-3302-9B29-D4E0-574DC90B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625-AB81-4FC6-80C9-C89F6B85148E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9E3F2D-38AB-B236-F80A-A61C7521C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4AF99E-7B52-DFCB-20C4-C3A2F9565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84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2EE06-724F-00F7-3608-1CAABC71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6D4863-DC2B-C6E4-70E9-911BC5F74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C560EE-A79C-03B8-BE61-AB2D8B3F2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56493-354A-D2DE-3452-229F9DAB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625-AB81-4FC6-80C9-C89F6B85148E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13C1FB-0AFD-2FB6-A1BF-BA02FC1B3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3EED14-2ACE-293F-D567-2C58CC12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126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8EFA73-8EC1-745C-385E-FDC6674C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65BB1D-BA4D-820D-3150-B1A6DDE85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0D04D3-E6E0-787F-BE71-5CAA424AB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5772FF-6A82-38B7-FBA5-680743F90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BEA9C6-8C97-6352-C167-7B1BBFCCA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6E6EFF-F39F-AFC8-C3F9-643536EB7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625-AB81-4FC6-80C9-C89F6B85148E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F369F4-94BB-2B45-DEFA-27DF1CB26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669516-67DC-1477-83AF-CBE13786C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38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10A02-AE77-5178-F372-28FD4B8D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4EB667-1512-B329-00E6-34D95BDF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625-AB81-4FC6-80C9-C89F6B85148E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0C38D1-6E9D-779C-8CDA-0E232A986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6841FC-A38D-8A8B-8F13-C20B4307B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13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F744FC-1696-2785-1F15-79B71214C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625-AB81-4FC6-80C9-C89F6B85148E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6F9EA2-E62B-FD38-6E7B-37C599105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9FF7DE-EF75-5844-E32D-63141D46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22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67C40-5181-C217-6DD0-8F31D30E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A2F068-6A27-60DD-60B0-10204A44B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598214-AD76-BCF3-9A73-0B9991EC6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EC78F-1712-AFA9-99AA-60C9ECFD9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625-AB81-4FC6-80C9-C89F6B85148E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BA8B14-BDAE-504B-1CB1-D1EE2B59B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03CF58-3C4F-11C3-EC5A-D7B7C626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91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1C8C5-0A7E-E57C-D7D2-B7153EBD7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05FE9F-F14F-72F7-ED42-1E1FEF57A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226DFF-2B80-6246-6D2B-91BBDD24B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3AA3F0-F583-6A71-E64B-EB3DC6638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625-AB81-4FC6-80C9-C89F6B85148E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7C1C5E-5B2B-4477-3943-A555D21AA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BF5C97-4C4B-781E-1CB3-26C1278E8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98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9A5467-E637-097F-B164-05382F2E4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B5EC-812C-13F6-155A-7F91C0E74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53AFA6-214C-7862-A47C-5E2D98D046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6D625-AB81-4FC6-80C9-C89F6B85148E}" type="datetimeFigureOut">
              <a:rPr lang="ko-KR" altLang="en-US" smtClean="0"/>
              <a:t>2023-07-18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4BD07-8B8E-6673-6A18-093DBB199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8D8AD-5402-A6D9-A8F9-32F2C5748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74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0962biiZa4#action=shar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bin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bin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bin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DKivB-tgao&amp;list=PL6pd8CJFkS7yh6FrSoS6ezuKD28SJ37p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bin"/><Relationship Id="rId5" Type="http://schemas.openxmlformats.org/officeDocument/2006/relationships/image" Target="../media/image14.png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zgcyet32l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bin"/><Relationship Id="rId5" Type="http://schemas.openxmlformats.org/officeDocument/2006/relationships/image" Target="../media/image14.pn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.bin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10" Type="http://schemas.openxmlformats.org/officeDocument/2006/relationships/image" Target="../media/image4.bin"/><Relationship Id="rId4" Type="http://schemas.openxmlformats.org/officeDocument/2006/relationships/image" Target="../media/image46.jpe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bin"/><Relationship Id="rId3" Type="http://schemas.openxmlformats.org/officeDocument/2006/relationships/image" Target="../media/image57.bin"/><Relationship Id="rId7" Type="http://schemas.openxmlformats.org/officeDocument/2006/relationships/image" Target="../media/image61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bin"/><Relationship Id="rId4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bin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in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bin"/><Relationship Id="rId4" Type="http://schemas.openxmlformats.org/officeDocument/2006/relationships/image" Target="../media/image6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bin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dkc6rkH_CQ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bin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bin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svg"/><Relationship Id="rId11" Type="http://schemas.openxmlformats.org/officeDocument/2006/relationships/image" Target="../media/image4.bin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10.svg"/><Relationship Id="rId9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bin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9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10.svg"/><Relationship Id="rId9" Type="http://schemas.openxmlformats.org/officeDocument/2006/relationships/image" Target="../media/image4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bin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bin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7" Type="http://schemas.openxmlformats.org/officeDocument/2006/relationships/image" Target="../media/image9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jpg"/><Relationship Id="rId5" Type="http://schemas.openxmlformats.org/officeDocument/2006/relationships/image" Target="../media/image89.jpeg"/><Relationship Id="rId4" Type="http://schemas.openxmlformats.org/officeDocument/2006/relationships/image" Target="../media/image8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9mGk7tiDt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bin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C183A260-8FB0-3060-512D-B58B8C9F9397}"/>
              </a:ext>
            </a:extLst>
          </p:cNvPr>
          <p:cNvSpPr/>
          <p:nvPr/>
        </p:nvSpPr>
        <p:spPr>
          <a:xfrm>
            <a:off x="0" y="2128345"/>
            <a:ext cx="6096000" cy="472965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CB64931F-71FA-FDB6-A980-E6B625CC49EE}"/>
              </a:ext>
            </a:extLst>
          </p:cNvPr>
          <p:cNvSpPr/>
          <p:nvPr/>
        </p:nvSpPr>
        <p:spPr>
          <a:xfrm rot="18900000">
            <a:off x="-2284486" y="643901"/>
            <a:ext cx="8647704" cy="2826191"/>
          </a:xfrm>
          <a:prstGeom prst="trapezoid">
            <a:avLst>
              <a:gd name="adj" fmla="val 100977"/>
            </a:avLst>
          </a:prstGeom>
          <a:solidFill>
            <a:srgbClr val="1CD8EC"/>
          </a:solidFill>
          <a:ln>
            <a:solidFill>
              <a:srgbClr val="1CD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0893C0F-8EF9-4BEC-6C96-6F2A10784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3434" y="1182414"/>
            <a:ext cx="6574221" cy="2554014"/>
          </a:xfrm>
        </p:spPr>
        <p:txBody>
          <a:bodyPr>
            <a:noAutofit/>
          </a:bodyPr>
          <a:lstStyle/>
          <a:p>
            <a:pPr algn="r"/>
            <a:r>
              <a:rPr lang="en-US" altLang="ko-KR" sz="8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Machine</a:t>
            </a:r>
            <a:br>
              <a:rPr lang="en-US" altLang="ko-KR" sz="88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</a:br>
            <a:r>
              <a:rPr lang="en-US" altLang="ko-KR" sz="88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Learning</a:t>
            </a:r>
            <a:endParaRPr lang="ko-KR" altLang="en-US" sz="88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BDA0F71-FDF8-99FE-353E-69DC861A7740}"/>
              </a:ext>
            </a:extLst>
          </p:cNvPr>
          <p:cNvSpPr txBox="1">
            <a:spLocks/>
          </p:cNvSpPr>
          <p:nvPr/>
        </p:nvSpPr>
        <p:spPr>
          <a:xfrm>
            <a:off x="8261132" y="5675586"/>
            <a:ext cx="3326524" cy="590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>
                <a:solidFill>
                  <a:srgbClr val="00B0F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 규 남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연구원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DB7E45D-0075-EDE7-B16B-47D038EE736B}"/>
              </a:ext>
            </a:extLst>
          </p:cNvPr>
          <p:cNvSpPr/>
          <p:nvPr/>
        </p:nvSpPr>
        <p:spPr>
          <a:xfrm>
            <a:off x="5238750" y="3822153"/>
            <a:ext cx="6411969" cy="6306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7DF6AA-DBEE-6930-4DAE-B723537A0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77842"/>
            <a:ext cx="2497194" cy="6503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9058535-990D-FB08-71C1-D12A9EA203F3}"/>
              </a:ext>
            </a:extLst>
          </p:cNvPr>
          <p:cNvSpPr txBox="1">
            <a:spLocks/>
          </p:cNvSpPr>
          <p:nvPr/>
        </p:nvSpPr>
        <p:spPr>
          <a:xfrm>
            <a:off x="4357553" y="4038889"/>
            <a:ext cx="7293166" cy="590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chap 1.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개념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XOR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실습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과정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BMI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362416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57263" y="268525"/>
            <a:ext cx="2690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인공지능의 종류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7687306-8711-0870-E919-A93FC4BF1856}"/>
              </a:ext>
            </a:extLst>
          </p:cNvPr>
          <p:cNvGraphicFramePr>
            <a:graphicFrameLocks noGrp="1"/>
          </p:cNvGraphicFramePr>
          <p:nvPr/>
        </p:nvGraphicFramePr>
        <p:xfrm>
          <a:off x="1785910" y="1029868"/>
          <a:ext cx="8558963" cy="3384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8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59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약한 인공지능</a:t>
                      </a:r>
                      <a:b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</a:b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(Weak AI)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학습을 통해 문제를 해결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주어진 조건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아래서만 작동 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itchFamily="2" charset="2"/>
                        </a:rPr>
                        <a:t>사람을 흉내 내는 수준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 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자율자동차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구글번역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페이스북 추천 등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구글 </a:t>
                      </a:r>
                      <a:r>
                        <a:rPr lang="en-US" altLang="ko-KR" sz="1400" b="0" baseline="0" dirty="0" err="1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AlphaGo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IBM Watson,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아마존 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Alexa, Apple Siri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등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9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강한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인공지능</a:t>
                      </a:r>
                      <a:endParaRPr lang="en-US" altLang="ko-KR" sz="1600" b="1" baseline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(Strong AI)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사고를 통해 문제 해결 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사람과 같은 지능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추론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문제해결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계획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의사소통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감정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지혜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양심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&lt;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에이아이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&gt;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데이빗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', &lt;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아이 로봇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&gt;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써니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', &lt;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엑스 마키나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&gt;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에이바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3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초 인공지능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(Super AI)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창의력을 통해 문제 해결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모든 영역에서 인간을 뛰어넘는 인공지능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 &lt;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매트릭스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&gt;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아키텍트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', &lt;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터미네이터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&gt;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스카이넷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', &lt;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트랜센던스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&gt;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윌 캐스터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Picture 2" descr="NC-5 로봇과 달리 지능이 뛰어나고 감정을 이해할 줄 알았던 로봇 '써니' - 영화 아이로봇(I, Robot, 2004) 스틸컷 제공">
            <a:extLst>
              <a:ext uri="{FF2B5EF4-FFF2-40B4-BE49-F238E27FC236}">
                <a16:creationId xmlns:a16="http://schemas.microsoft.com/office/drawing/2014/main" id="{94739D85-6DC8-E55C-7049-65EAB27EB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12" y="4633674"/>
            <a:ext cx="1759710" cy="97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854650-473C-69C0-0BFA-DAC7732A8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48" y="4637728"/>
            <a:ext cx="1736404" cy="9723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1BA1EF-71CE-94F3-B923-8459AEA94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078" y="4635682"/>
            <a:ext cx="1719137" cy="974433"/>
          </a:xfrm>
          <a:prstGeom prst="rect">
            <a:avLst/>
          </a:prstGeom>
        </p:spPr>
      </p:pic>
      <p:pic>
        <p:nvPicPr>
          <p:cNvPr id="9" name="Picture 8" descr="파일:external/upload.wikimedia.org/TheArchitectMatrix.jpg">
            <a:extLst>
              <a:ext uri="{FF2B5EF4-FFF2-40B4-BE49-F238E27FC236}">
                <a16:creationId xmlns:a16="http://schemas.microsoft.com/office/drawing/2014/main" id="{AA480A98-61DE-BD06-201E-4C9F74117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648" y="5647886"/>
            <a:ext cx="1736405" cy="89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DD31ED-A16E-AB2B-ADB3-81023237B5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8970" y="5680462"/>
            <a:ext cx="1753452" cy="8657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9BDD2C-CD5F-BE77-2AD8-BF70ED94DB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904" y="5675270"/>
            <a:ext cx="1709310" cy="8709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71E249-A992-78D5-CB50-F4A5C591FCD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7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59004" y="260112"/>
            <a:ext cx="2765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인공지능의 미래</a:t>
            </a:r>
            <a:endParaRPr lang="en-US" altLang="ko-KR" sz="32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201CE64-2EB1-814D-93F8-E973C2FB3D64}"/>
              </a:ext>
            </a:extLst>
          </p:cNvPr>
          <p:cNvCxnSpPr/>
          <p:nvPr/>
        </p:nvCxnSpPr>
        <p:spPr>
          <a:xfrm>
            <a:off x="4442708" y="4769539"/>
            <a:ext cx="4856990" cy="1588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38DC62-5254-A6D1-9A90-CDC90DDA7631}"/>
              </a:ext>
            </a:extLst>
          </p:cNvPr>
          <p:cNvSpPr txBox="1"/>
          <p:nvPr/>
        </p:nvSpPr>
        <p:spPr>
          <a:xfrm>
            <a:off x="2763250" y="1443078"/>
            <a:ext cx="1417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높은 수준의 기계지능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C83DEE-32C3-638A-AA6F-020A86DF14CC}"/>
              </a:ext>
            </a:extLst>
          </p:cNvPr>
          <p:cNvSpPr/>
          <p:nvPr/>
        </p:nvSpPr>
        <p:spPr>
          <a:xfrm>
            <a:off x="4434291" y="1413541"/>
            <a:ext cx="4714908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C7BE1-313D-F2CC-CF52-9BD2C2D739C1}"/>
              </a:ext>
            </a:extLst>
          </p:cNvPr>
          <p:cNvSpPr txBox="1"/>
          <p:nvPr/>
        </p:nvSpPr>
        <p:spPr>
          <a:xfrm>
            <a:off x="3641697" y="1871706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외과의사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3441BF-3CD3-67A8-CBB9-AB614F104E1D}"/>
              </a:ext>
            </a:extLst>
          </p:cNvPr>
          <p:cNvSpPr/>
          <p:nvPr/>
        </p:nvSpPr>
        <p:spPr>
          <a:xfrm>
            <a:off x="4434291" y="1842169"/>
            <a:ext cx="4714908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AA4282-4B3B-C998-48F8-0DB5C303ACA4}"/>
              </a:ext>
            </a:extLst>
          </p:cNvPr>
          <p:cNvSpPr txBox="1"/>
          <p:nvPr/>
        </p:nvSpPr>
        <p:spPr>
          <a:xfrm>
            <a:off x="2917138" y="2300334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베스트셀러 책 쓰기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168963-13D9-103D-93CD-D9BB7BA91C32}"/>
              </a:ext>
            </a:extLst>
          </p:cNvPr>
          <p:cNvSpPr/>
          <p:nvPr/>
        </p:nvSpPr>
        <p:spPr>
          <a:xfrm>
            <a:off x="4434291" y="2270797"/>
            <a:ext cx="4714908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075B1-EDC6-4695-883F-FD1A215928D1}"/>
              </a:ext>
            </a:extLst>
          </p:cNvPr>
          <p:cNvSpPr txBox="1"/>
          <p:nvPr/>
        </p:nvSpPr>
        <p:spPr>
          <a:xfrm>
            <a:off x="3584660" y="2728962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매장 점원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E955B1-237A-572A-30DD-37FBA46C335E}"/>
              </a:ext>
            </a:extLst>
          </p:cNvPr>
          <p:cNvSpPr/>
          <p:nvPr/>
        </p:nvSpPr>
        <p:spPr>
          <a:xfrm>
            <a:off x="4434291" y="2699425"/>
            <a:ext cx="4714908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57D8EB-F29C-AA55-E718-A0CC6D4EAE81}"/>
              </a:ext>
            </a:extLst>
          </p:cNvPr>
          <p:cNvSpPr txBox="1"/>
          <p:nvPr/>
        </p:nvSpPr>
        <p:spPr>
          <a:xfrm>
            <a:off x="3949472" y="3157590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바둑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913DEF-40BF-297C-EF6F-DD6641145057}"/>
              </a:ext>
            </a:extLst>
          </p:cNvPr>
          <p:cNvSpPr/>
          <p:nvPr/>
        </p:nvSpPr>
        <p:spPr>
          <a:xfrm>
            <a:off x="4434291" y="3128053"/>
            <a:ext cx="4714908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EFC74F-78AB-DA18-07D0-B48D3B82B728}"/>
              </a:ext>
            </a:extLst>
          </p:cNvPr>
          <p:cNvSpPr txBox="1"/>
          <p:nvPr/>
        </p:nvSpPr>
        <p:spPr>
          <a:xfrm>
            <a:off x="3587195" y="3586218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트럭 운전</a:t>
            </a:r>
            <a:r>
              <a:rPr lang="en-US" altLang="ko-KR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B9B649-2173-32F6-41E7-CDCB71689401}"/>
              </a:ext>
            </a:extLst>
          </p:cNvPr>
          <p:cNvSpPr/>
          <p:nvPr/>
        </p:nvSpPr>
        <p:spPr>
          <a:xfrm>
            <a:off x="4434291" y="3556681"/>
            <a:ext cx="4714908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CC58BF-3097-E588-B2CF-E27774BF5176}"/>
              </a:ext>
            </a:extLst>
          </p:cNvPr>
          <p:cNvSpPr txBox="1"/>
          <p:nvPr/>
        </p:nvSpPr>
        <p:spPr>
          <a:xfrm>
            <a:off x="2763250" y="4014846"/>
            <a:ext cx="1457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고등학생 에세이 쓰기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BB8E0D-E246-1005-604E-3440E76982A2}"/>
              </a:ext>
            </a:extLst>
          </p:cNvPr>
          <p:cNvSpPr/>
          <p:nvPr/>
        </p:nvSpPr>
        <p:spPr>
          <a:xfrm>
            <a:off x="4434291" y="3985309"/>
            <a:ext cx="4714908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43F071-8F20-3DC1-A634-6C2B556F56EB}"/>
              </a:ext>
            </a:extLst>
          </p:cNvPr>
          <p:cNvSpPr txBox="1"/>
          <p:nvPr/>
        </p:nvSpPr>
        <p:spPr>
          <a:xfrm>
            <a:off x="3941849" y="4443474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번역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2ED96C-899D-319C-9D60-056BA6E8E31F}"/>
              </a:ext>
            </a:extLst>
          </p:cNvPr>
          <p:cNvSpPr/>
          <p:nvPr/>
        </p:nvSpPr>
        <p:spPr>
          <a:xfrm>
            <a:off x="4434291" y="4413937"/>
            <a:ext cx="4714908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7958A4-0DA8-FBC8-33F5-7A9B1FEE1C53}"/>
              </a:ext>
            </a:extLst>
          </p:cNvPr>
          <p:cNvSpPr txBox="1"/>
          <p:nvPr/>
        </p:nvSpPr>
        <p:spPr>
          <a:xfrm>
            <a:off x="4156163" y="4842567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2015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EAF399-BABF-0804-7483-13232D362240}"/>
              </a:ext>
            </a:extLst>
          </p:cNvPr>
          <p:cNvSpPr txBox="1"/>
          <p:nvPr/>
        </p:nvSpPr>
        <p:spPr>
          <a:xfrm>
            <a:off x="5323972" y="4842567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2040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D58F88-5396-8449-CBA0-0F209DFBA60D}"/>
              </a:ext>
            </a:extLst>
          </p:cNvPr>
          <p:cNvSpPr txBox="1"/>
          <p:nvPr/>
        </p:nvSpPr>
        <p:spPr>
          <a:xfrm>
            <a:off x="6491781" y="4842567"/>
            <a:ext cx="708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2065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5B517C-076A-0EA8-E5F1-7E6DF7CE9640}"/>
              </a:ext>
            </a:extLst>
          </p:cNvPr>
          <p:cNvSpPr txBox="1"/>
          <p:nvPr/>
        </p:nvSpPr>
        <p:spPr>
          <a:xfrm>
            <a:off x="7659590" y="4842567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2090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0C3657-4EC6-5D0B-94B0-7266BC717449}"/>
              </a:ext>
            </a:extLst>
          </p:cNvPr>
          <p:cNvSpPr txBox="1"/>
          <p:nvPr/>
        </p:nvSpPr>
        <p:spPr>
          <a:xfrm>
            <a:off x="8827398" y="4851320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2115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541E3BE-E84D-0B8B-4A2B-086DC39CBFCD}"/>
              </a:ext>
            </a:extLst>
          </p:cNvPr>
          <p:cNvCxnSpPr/>
          <p:nvPr/>
        </p:nvCxnSpPr>
        <p:spPr>
          <a:xfrm rot="5400000" flipH="1" flipV="1">
            <a:off x="2683241" y="3020102"/>
            <a:ext cx="3500462" cy="158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45678BB-7789-DFA8-51FD-0C9845E966EA}"/>
              </a:ext>
            </a:extLst>
          </p:cNvPr>
          <p:cNvCxnSpPr/>
          <p:nvPr/>
        </p:nvCxnSpPr>
        <p:spPr>
          <a:xfrm rot="5400000" flipH="1" flipV="1">
            <a:off x="3905334" y="3020102"/>
            <a:ext cx="3500462" cy="158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F7F8198-1F95-B760-B8C6-5F7D2C053214}"/>
              </a:ext>
            </a:extLst>
          </p:cNvPr>
          <p:cNvCxnSpPr/>
          <p:nvPr/>
        </p:nvCxnSpPr>
        <p:spPr>
          <a:xfrm rot="5400000" flipH="1" flipV="1">
            <a:off x="5048343" y="3020102"/>
            <a:ext cx="3500462" cy="158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780FDF8-320C-C3D0-799C-AFEA0AE09431}"/>
              </a:ext>
            </a:extLst>
          </p:cNvPr>
          <p:cNvCxnSpPr/>
          <p:nvPr/>
        </p:nvCxnSpPr>
        <p:spPr>
          <a:xfrm rot="5400000" flipH="1" flipV="1">
            <a:off x="6262789" y="3020102"/>
            <a:ext cx="3500462" cy="158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7F55D69-F606-1B65-5050-23D02D6E4754}"/>
              </a:ext>
            </a:extLst>
          </p:cNvPr>
          <p:cNvSpPr/>
          <p:nvPr/>
        </p:nvSpPr>
        <p:spPr>
          <a:xfrm>
            <a:off x="5442046" y="1413541"/>
            <a:ext cx="3714776" cy="3571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8AB710A-8EBD-6815-38FC-56928DA6FC42}"/>
              </a:ext>
            </a:extLst>
          </p:cNvPr>
          <p:cNvSpPr/>
          <p:nvPr/>
        </p:nvSpPr>
        <p:spPr>
          <a:xfrm>
            <a:off x="6370740" y="1484979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B40F99-377C-279C-5163-2859EC3C0990}"/>
              </a:ext>
            </a:extLst>
          </p:cNvPr>
          <p:cNvSpPr txBox="1"/>
          <p:nvPr/>
        </p:nvSpPr>
        <p:spPr>
          <a:xfrm>
            <a:off x="6543491" y="145380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2060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032707F-2B9C-F2D0-D236-490E84E982C5}"/>
              </a:ext>
            </a:extLst>
          </p:cNvPr>
          <p:cNvSpPr/>
          <p:nvPr/>
        </p:nvSpPr>
        <p:spPr>
          <a:xfrm>
            <a:off x="5442046" y="1842169"/>
            <a:ext cx="2571768" cy="3571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5F0EAA1-140D-2713-613E-DB3CA3245926}"/>
              </a:ext>
            </a:extLst>
          </p:cNvPr>
          <p:cNvSpPr/>
          <p:nvPr/>
        </p:nvSpPr>
        <p:spPr>
          <a:xfrm>
            <a:off x="6084988" y="1911969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5C338A-893D-D12C-1792-236A4E672A24}"/>
              </a:ext>
            </a:extLst>
          </p:cNvPr>
          <p:cNvSpPr txBox="1"/>
          <p:nvPr/>
        </p:nvSpPr>
        <p:spPr>
          <a:xfrm>
            <a:off x="6257739" y="1880798"/>
            <a:ext cx="708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2053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5CE821C-99FF-56FE-6A89-5C00E5F59AC6}"/>
              </a:ext>
            </a:extLst>
          </p:cNvPr>
          <p:cNvSpPr/>
          <p:nvPr/>
        </p:nvSpPr>
        <p:spPr>
          <a:xfrm>
            <a:off x="5013418" y="2270797"/>
            <a:ext cx="2571768" cy="3571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3C791C9-4616-9164-A848-A0D1B4E365FB}"/>
              </a:ext>
            </a:extLst>
          </p:cNvPr>
          <p:cNvSpPr/>
          <p:nvPr/>
        </p:nvSpPr>
        <p:spPr>
          <a:xfrm>
            <a:off x="5870674" y="2333143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011459-F877-B699-933D-885DDAFAD5E0}"/>
              </a:ext>
            </a:extLst>
          </p:cNvPr>
          <p:cNvSpPr txBox="1"/>
          <p:nvPr/>
        </p:nvSpPr>
        <p:spPr>
          <a:xfrm>
            <a:off x="6043425" y="2301972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2048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85E433C-2AAA-0E67-533C-23723D147450}"/>
              </a:ext>
            </a:extLst>
          </p:cNvPr>
          <p:cNvSpPr/>
          <p:nvPr/>
        </p:nvSpPr>
        <p:spPr>
          <a:xfrm>
            <a:off x="4656228" y="2699425"/>
            <a:ext cx="1500198" cy="3571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41640A-A870-E743-461A-B475B75B5E55}"/>
              </a:ext>
            </a:extLst>
          </p:cNvPr>
          <p:cNvSpPr/>
          <p:nvPr/>
        </p:nvSpPr>
        <p:spPr>
          <a:xfrm>
            <a:off x="4584790" y="3128053"/>
            <a:ext cx="1714512" cy="3571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B7D3A9D-8150-C896-A75E-DDA2CBC5A8A5}"/>
              </a:ext>
            </a:extLst>
          </p:cNvPr>
          <p:cNvSpPr/>
          <p:nvPr/>
        </p:nvSpPr>
        <p:spPr>
          <a:xfrm>
            <a:off x="4727666" y="3556681"/>
            <a:ext cx="785818" cy="3571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C424355-1D13-EB45-DFCC-184C4B25403D}"/>
              </a:ext>
            </a:extLst>
          </p:cNvPr>
          <p:cNvSpPr/>
          <p:nvPr/>
        </p:nvSpPr>
        <p:spPr>
          <a:xfrm>
            <a:off x="4656228" y="3985309"/>
            <a:ext cx="1000132" cy="3571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D0FB07-C8D1-2A9C-9CC4-1E0CB7BE5515}"/>
              </a:ext>
            </a:extLst>
          </p:cNvPr>
          <p:cNvSpPr/>
          <p:nvPr/>
        </p:nvSpPr>
        <p:spPr>
          <a:xfrm>
            <a:off x="4584790" y="4413937"/>
            <a:ext cx="857256" cy="3571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B9CC2CA-D1A5-0138-C1B0-2D5C9613B1D9}"/>
              </a:ext>
            </a:extLst>
          </p:cNvPr>
          <p:cNvSpPr/>
          <p:nvPr/>
        </p:nvSpPr>
        <p:spPr>
          <a:xfrm>
            <a:off x="5197858" y="2761771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29728A-B82E-0081-A2D6-5A6FC5099703}"/>
              </a:ext>
            </a:extLst>
          </p:cNvPr>
          <p:cNvSpPr txBox="1"/>
          <p:nvPr/>
        </p:nvSpPr>
        <p:spPr>
          <a:xfrm>
            <a:off x="5370609" y="2730600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2030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59349C3-3DC3-6FB3-3F66-6B5ED3A4AFE3}"/>
              </a:ext>
            </a:extLst>
          </p:cNvPr>
          <p:cNvSpPr/>
          <p:nvPr/>
        </p:nvSpPr>
        <p:spPr>
          <a:xfrm>
            <a:off x="5156294" y="3188761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CF394A-A6A3-27CF-809D-38A78E29015C}"/>
              </a:ext>
            </a:extLst>
          </p:cNvPr>
          <p:cNvSpPr txBox="1"/>
          <p:nvPr/>
        </p:nvSpPr>
        <p:spPr>
          <a:xfrm>
            <a:off x="5329045" y="3157590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2027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8CEB275-881D-3BFC-36E1-DB3859CD08F9}"/>
              </a:ext>
            </a:extLst>
          </p:cNvPr>
          <p:cNvSpPr/>
          <p:nvPr/>
        </p:nvSpPr>
        <p:spPr>
          <a:xfrm>
            <a:off x="5143173" y="3627780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1DD8CE-855A-BCF6-CE48-E31249FE8568}"/>
              </a:ext>
            </a:extLst>
          </p:cNvPr>
          <p:cNvSpPr txBox="1"/>
          <p:nvPr/>
        </p:nvSpPr>
        <p:spPr>
          <a:xfrm>
            <a:off x="5315924" y="3596609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2026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51D5284-0F91-4D72-A889-B2F2BC7FEAC1}"/>
              </a:ext>
            </a:extLst>
          </p:cNvPr>
          <p:cNvSpPr/>
          <p:nvPr/>
        </p:nvSpPr>
        <p:spPr>
          <a:xfrm>
            <a:off x="5105638" y="4058046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66F0FA-28FD-DABB-5FE0-0E643DA04F2A}"/>
              </a:ext>
            </a:extLst>
          </p:cNvPr>
          <p:cNvSpPr txBox="1"/>
          <p:nvPr/>
        </p:nvSpPr>
        <p:spPr>
          <a:xfrm>
            <a:off x="5278389" y="4026875"/>
            <a:ext cx="708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2025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61198A6-DCA9-C5E5-B2DE-F46FCE7681F2}"/>
              </a:ext>
            </a:extLst>
          </p:cNvPr>
          <p:cNvSpPr/>
          <p:nvPr/>
        </p:nvSpPr>
        <p:spPr>
          <a:xfrm>
            <a:off x="5071735" y="4476283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F2AE62-6EC6-E42B-86D9-1C5F66FCA63A}"/>
              </a:ext>
            </a:extLst>
          </p:cNvPr>
          <p:cNvSpPr txBox="1"/>
          <p:nvPr/>
        </p:nvSpPr>
        <p:spPr>
          <a:xfrm>
            <a:off x="5244486" y="444511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2024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9F106A4-60FF-6B4B-39A9-2D0501594471}"/>
              </a:ext>
            </a:extLst>
          </p:cNvPr>
          <p:cNvSpPr/>
          <p:nvPr/>
        </p:nvSpPr>
        <p:spPr>
          <a:xfrm>
            <a:off x="8871070" y="1434323"/>
            <a:ext cx="285752" cy="32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2432F79-C71B-541D-1BC4-28E0039E31E0}"/>
              </a:ext>
            </a:extLst>
          </p:cNvPr>
          <p:cNvCxnSpPr/>
          <p:nvPr/>
        </p:nvCxnSpPr>
        <p:spPr>
          <a:xfrm rot="5400000" flipH="1" flipV="1">
            <a:off x="7404109" y="3020102"/>
            <a:ext cx="3500462" cy="158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80">
            <a:extLst>
              <a:ext uri="{FF2B5EF4-FFF2-40B4-BE49-F238E27FC236}">
                <a16:creationId xmlns:a16="http://schemas.microsoft.com/office/drawing/2014/main" id="{5F88B1C4-8B72-0A04-C723-3BE3A4EDB322}"/>
              </a:ext>
            </a:extLst>
          </p:cNvPr>
          <p:cNvSpPr/>
          <p:nvPr/>
        </p:nvSpPr>
        <p:spPr>
          <a:xfrm>
            <a:off x="2236536" y="5271193"/>
            <a:ext cx="7643866" cy="785818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6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AI </a:t>
            </a: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전문가를 대상으로 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AI</a:t>
            </a: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성능이 언제 사람을 능가하는가 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(352</a:t>
            </a: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16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알파고에</a:t>
            </a: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의해 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2016</a:t>
            </a: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년에 인공지능이 이미 바둑분야는 넘어섬 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 </a:t>
            </a: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예측이 어려움</a:t>
            </a:r>
            <a:endParaRPr lang="ko-KR" altLang="en-US" sz="16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0318644-2CEF-2FDA-C82E-278DBEF2646E}"/>
              </a:ext>
            </a:extLst>
          </p:cNvPr>
          <p:cNvSpPr/>
          <p:nvPr/>
        </p:nvSpPr>
        <p:spPr>
          <a:xfrm>
            <a:off x="7506586" y="6397799"/>
            <a:ext cx="4560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참조 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옥스퍼드 대학의 미래인류연구소에 의한 설문조사 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(2015)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ACF601-1740-1B90-D227-28D655D262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0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57263" y="266412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Beneficial AI 2017 </a:t>
            </a:r>
            <a:r>
              <a:rPr lang="ko-KR" altLang="en-US" sz="32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컨퍼런스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>
            <a:hlinkClick r:id="rId3"/>
            <a:extLst>
              <a:ext uri="{FF2B5EF4-FFF2-40B4-BE49-F238E27FC236}">
                <a16:creationId xmlns:a16="http://schemas.microsoft.com/office/drawing/2014/main" id="{97868B7F-5516-E9F3-74D6-B21946E2B3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941"/>
          <a:stretch/>
        </p:blipFill>
        <p:spPr>
          <a:xfrm>
            <a:off x="1368965" y="2606989"/>
            <a:ext cx="9454070" cy="29740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A56553-C2E8-27BD-B402-FF09FAD2C199}"/>
              </a:ext>
            </a:extLst>
          </p:cNvPr>
          <p:cNvSpPr txBox="1"/>
          <p:nvPr/>
        </p:nvSpPr>
        <p:spPr>
          <a:xfrm>
            <a:off x="1996964" y="1181246"/>
            <a:ext cx="8198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엘론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머스크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(Tesla, SpaceX),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스튜어트 러셀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(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버클리대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),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바트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셀먼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(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코넬대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), </a:t>
            </a: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레이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커즈와일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미래학자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),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데이비드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차머스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뉴욕대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),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닉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보스트롬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옥스포드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), </a:t>
            </a:r>
          </a:p>
          <a:p>
            <a:pPr algn="ctr"/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데미스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허사비스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(Deep Mind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), </a:t>
            </a:r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샘 해리스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(</a:t>
            </a:r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뇌 과학자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), </a:t>
            </a:r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얀 탈린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(CSER/FLI)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00D7D48F-32BE-C833-1562-6F4A6EA76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840" y="2646804"/>
            <a:ext cx="497478" cy="499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C82915F-123B-0C0E-C3FE-0007A86DD70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8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18B02C-D33D-F11C-067D-3A2D2FCACF89}"/>
              </a:ext>
            </a:extLst>
          </p:cNvPr>
          <p:cNvSpPr txBox="1"/>
          <p:nvPr/>
        </p:nvSpPr>
        <p:spPr>
          <a:xfrm>
            <a:off x="1396076" y="1116102"/>
            <a:ext cx="5998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Question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 인공지능이란 영역은 도달 가능한 것인가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F30683F-AE1B-825C-36A1-DD030B351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133138"/>
              </p:ext>
            </p:extLst>
          </p:nvPr>
        </p:nvGraphicFramePr>
        <p:xfrm>
          <a:off x="1410960" y="1630031"/>
          <a:ext cx="9152803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345">
                  <a:extLst>
                    <a:ext uri="{9D8B030D-6E8A-4147-A177-3AD203B41FA5}">
                      <a16:colId xmlns:a16="http://schemas.microsoft.com/office/drawing/2014/main" val="4186925092"/>
                    </a:ext>
                  </a:extLst>
                </a:gridCol>
                <a:gridCol w="1006345">
                  <a:extLst>
                    <a:ext uri="{9D8B030D-6E8A-4147-A177-3AD203B41FA5}">
                      <a16:colId xmlns:a16="http://schemas.microsoft.com/office/drawing/2014/main" val="102508718"/>
                    </a:ext>
                  </a:extLst>
                </a:gridCol>
                <a:gridCol w="1015000">
                  <a:extLst>
                    <a:ext uri="{9D8B030D-6E8A-4147-A177-3AD203B41FA5}">
                      <a16:colId xmlns:a16="http://schemas.microsoft.com/office/drawing/2014/main" val="1374540787"/>
                    </a:ext>
                  </a:extLst>
                </a:gridCol>
                <a:gridCol w="1093388">
                  <a:extLst>
                    <a:ext uri="{9D8B030D-6E8A-4147-A177-3AD203B41FA5}">
                      <a16:colId xmlns:a16="http://schemas.microsoft.com/office/drawing/2014/main" val="3972098"/>
                    </a:ext>
                  </a:extLst>
                </a:gridCol>
                <a:gridCol w="1006345">
                  <a:extLst>
                    <a:ext uri="{9D8B030D-6E8A-4147-A177-3AD203B41FA5}">
                      <a16:colId xmlns:a16="http://schemas.microsoft.com/office/drawing/2014/main" val="680874461"/>
                    </a:ext>
                  </a:extLst>
                </a:gridCol>
                <a:gridCol w="1006345">
                  <a:extLst>
                    <a:ext uri="{9D8B030D-6E8A-4147-A177-3AD203B41FA5}">
                      <a16:colId xmlns:a16="http://schemas.microsoft.com/office/drawing/2014/main" val="3077363661"/>
                    </a:ext>
                  </a:extLst>
                </a:gridCol>
                <a:gridCol w="1006345">
                  <a:extLst>
                    <a:ext uri="{9D8B030D-6E8A-4147-A177-3AD203B41FA5}">
                      <a16:colId xmlns:a16="http://schemas.microsoft.com/office/drawing/2014/main" val="1321836398"/>
                    </a:ext>
                  </a:extLst>
                </a:gridCol>
                <a:gridCol w="1006345">
                  <a:extLst>
                    <a:ext uri="{9D8B030D-6E8A-4147-A177-3AD203B41FA5}">
                      <a16:colId xmlns:a16="http://schemas.microsoft.com/office/drawing/2014/main" val="801863024"/>
                    </a:ext>
                  </a:extLst>
                </a:gridCol>
                <a:gridCol w="1006345">
                  <a:extLst>
                    <a:ext uri="{9D8B030D-6E8A-4147-A177-3AD203B41FA5}">
                      <a16:colId xmlns:a16="http://schemas.microsoft.com/office/drawing/2014/main" val="712417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레이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커즈와일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엘론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머스크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스튜어트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러셀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데미스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허사비스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샘 </a:t>
                      </a: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해리스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닉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보스트롬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데이비드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차머스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바트 </a:t>
                      </a: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셀먼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얀 탈린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616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430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E6C690-61B8-3617-66AF-47CA9F06F1CA}"/>
              </a:ext>
            </a:extLst>
          </p:cNvPr>
          <p:cNvSpPr txBox="1"/>
          <p:nvPr/>
        </p:nvSpPr>
        <p:spPr>
          <a:xfrm>
            <a:off x="1425729" y="2808547"/>
            <a:ext cx="7407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Question 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초지능을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가진 개체의 출현이 가능할 것이라고 생각하는가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FFD42BC-59F2-ED45-9447-F1E62028C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962215"/>
              </p:ext>
            </p:extLst>
          </p:nvPr>
        </p:nvGraphicFramePr>
        <p:xfrm>
          <a:off x="1406947" y="3322476"/>
          <a:ext cx="9156816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424">
                  <a:extLst>
                    <a:ext uri="{9D8B030D-6E8A-4147-A177-3AD203B41FA5}">
                      <a16:colId xmlns:a16="http://schemas.microsoft.com/office/drawing/2014/main" val="4186925092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102508718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1374540787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3972098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680874461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3077363661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1321836398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801863024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712417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레이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커즈와일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엘론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머스크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스튜어트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러셀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데미스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허사비스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샘 </a:t>
                      </a: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해리스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닉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보스트롬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데이비드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차머스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바트 </a:t>
                      </a: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셀먼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얀 탈린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616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430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C626DA3-A148-95DE-E15F-F7247599F4C6}"/>
              </a:ext>
            </a:extLst>
          </p:cNvPr>
          <p:cNvSpPr txBox="1"/>
          <p:nvPr/>
        </p:nvSpPr>
        <p:spPr>
          <a:xfrm>
            <a:off x="1356802" y="4495704"/>
            <a:ext cx="5686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Question :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초지능의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실현이 일어나기를 희망하는가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DED1120-9414-135A-A4DF-065B24981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529368"/>
              </p:ext>
            </p:extLst>
          </p:nvPr>
        </p:nvGraphicFramePr>
        <p:xfrm>
          <a:off x="1406947" y="5014921"/>
          <a:ext cx="9156816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424">
                  <a:extLst>
                    <a:ext uri="{9D8B030D-6E8A-4147-A177-3AD203B41FA5}">
                      <a16:colId xmlns:a16="http://schemas.microsoft.com/office/drawing/2014/main" val="4186925092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102508718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1374540787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3972098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680874461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3077363661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1321836398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801863024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712417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레이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커즈와일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엘론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머스크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스튜어트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러셀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데미스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허사비스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샘 </a:t>
                      </a: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해리스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닉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보스트롬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데이비드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차머스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바트 </a:t>
                      </a: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셀먼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얀 탈린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616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신중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신중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신중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신중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신중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신중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4306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E09AC3DC-66CA-68FA-2043-A4D9B6EFEE56}"/>
              </a:ext>
            </a:extLst>
          </p:cNvPr>
          <p:cNvSpPr/>
          <p:nvPr/>
        </p:nvSpPr>
        <p:spPr>
          <a:xfrm>
            <a:off x="8602224" y="6362178"/>
            <a:ext cx="3158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참고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https://brunch.co.kr/@kakao-it/49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C89CC-C835-A088-1DCF-45C121A9A79C}"/>
              </a:ext>
            </a:extLst>
          </p:cNvPr>
          <p:cNvSpPr txBox="1"/>
          <p:nvPr/>
        </p:nvSpPr>
        <p:spPr>
          <a:xfrm>
            <a:off x="957263" y="266412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Beneficial AI 2017 </a:t>
            </a:r>
            <a:r>
              <a:rPr lang="ko-KR" altLang="en-US" sz="32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컨퍼런스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0D633C-BD1C-BFBE-5C24-C5564B0513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08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64555" y="265181"/>
            <a:ext cx="2950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Picture 4" descr="터미네이터에 대한 이미지 검색결과">
            <a:extLst>
              <a:ext uri="{FF2B5EF4-FFF2-40B4-BE49-F238E27FC236}">
                <a16:creationId xmlns:a16="http://schemas.microsoft.com/office/drawing/2014/main" id="{B3ADB2F7-F143-A61A-8E62-87FB43C00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20" y="1425350"/>
            <a:ext cx="3294834" cy="470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스타 트렉: 더 비기닝 - 위키백과, 우리 모두의 백과사전">
            <a:extLst>
              <a:ext uri="{FF2B5EF4-FFF2-40B4-BE49-F238E27FC236}">
                <a16:creationId xmlns:a16="http://schemas.microsoft.com/office/drawing/2014/main" id="{021BDE95-3666-AAC5-71A7-12EBC10E4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6" y="1436192"/>
            <a:ext cx="3295364" cy="469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6FF285-471F-59D8-D73D-31332E41F3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4" t="15998" r="17738" b="4413"/>
          <a:stretch/>
        </p:blipFill>
        <p:spPr>
          <a:xfrm>
            <a:off x="8239648" y="1391938"/>
            <a:ext cx="3456510" cy="487181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D72B5D5-19AD-7D45-2C6D-50D8E4F15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22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475658-092E-D964-E196-E3094D17C970}"/>
              </a:ext>
            </a:extLst>
          </p:cNvPr>
          <p:cNvSpPr/>
          <p:nvPr/>
        </p:nvSpPr>
        <p:spPr bwMode="auto">
          <a:xfrm>
            <a:off x="2756886" y="1319184"/>
            <a:ext cx="6715172" cy="4000528"/>
          </a:xfrm>
          <a:prstGeom prst="rect">
            <a:avLst/>
          </a:prstGeom>
          <a:solidFill>
            <a:srgbClr val="92D050"/>
          </a:solidFill>
          <a:ln w="38100">
            <a:noFill/>
            <a:round/>
            <a:headEnd type="triangle" w="med" len="med"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F195B9-82C8-BF5F-14F2-C532EECB724A}"/>
              </a:ext>
            </a:extLst>
          </p:cNvPr>
          <p:cNvSpPr/>
          <p:nvPr/>
        </p:nvSpPr>
        <p:spPr>
          <a:xfrm>
            <a:off x="2828326" y="1390623"/>
            <a:ext cx="2828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산업혁명에 의한 일자리 생성</a:t>
            </a:r>
          </a:p>
        </p:txBody>
      </p:sp>
      <p:sp>
        <p:nvSpPr>
          <p:cNvPr id="9" name="자유형 8">
            <a:extLst>
              <a:ext uri="{FF2B5EF4-FFF2-40B4-BE49-F238E27FC236}">
                <a16:creationId xmlns:a16="http://schemas.microsoft.com/office/drawing/2014/main" id="{355FC5A5-8D2B-DAC6-F3F3-A054718BC168}"/>
              </a:ext>
            </a:extLst>
          </p:cNvPr>
          <p:cNvSpPr/>
          <p:nvPr/>
        </p:nvSpPr>
        <p:spPr bwMode="auto">
          <a:xfrm>
            <a:off x="6507593" y="2056375"/>
            <a:ext cx="3412836" cy="3729952"/>
          </a:xfrm>
          <a:custGeom>
            <a:avLst/>
            <a:gdLst>
              <a:gd name="connsiteX0" fmla="*/ 2951018 w 3412836"/>
              <a:gd name="connsiteY0" fmla="*/ 475673 h 3729952"/>
              <a:gd name="connsiteX1" fmla="*/ 2969491 w 3412836"/>
              <a:gd name="connsiteY1" fmla="*/ 3265055 h 3729952"/>
              <a:gd name="connsiteX2" fmla="*/ 290945 w 3412836"/>
              <a:gd name="connsiteY2" fmla="*/ 3265055 h 3729952"/>
              <a:gd name="connsiteX3" fmla="*/ 1223818 w 3412836"/>
              <a:gd name="connsiteY3" fmla="*/ 1297709 h 3729952"/>
              <a:gd name="connsiteX4" fmla="*/ 2618509 w 3412836"/>
              <a:gd name="connsiteY4" fmla="*/ 411018 h 3729952"/>
              <a:gd name="connsiteX5" fmla="*/ 2951018 w 3412836"/>
              <a:gd name="connsiteY5" fmla="*/ 475673 h 3729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2836" h="3729952">
                <a:moveTo>
                  <a:pt x="2951018" y="475673"/>
                </a:moveTo>
                <a:cubicBezTo>
                  <a:pt x="3009515" y="951346"/>
                  <a:pt x="3412836" y="2800158"/>
                  <a:pt x="2969491" y="3265055"/>
                </a:cubicBezTo>
                <a:cubicBezTo>
                  <a:pt x="2526146" y="3729952"/>
                  <a:pt x="581891" y="3592946"/>
                  <a:pt x="290945" y="3265055"/>
                </a:cubicBezTo>
                <a:cubicBezTo>
                  <a:pt x="0" y="2937164"/>
                  <a:pt x="835891" y="1773382"/>
                  <a:pt x="1223818" y="1297709"/>
                </a:cubicBezTo>
                <a:cubicBezTo>
                  <a:pt x="1611745" y="822036"/>
                  <a:pt x="2330643" y="544945"/>
                  <a:pt x="2618509" y="411018"/>
                </a:cubicBezTo>
                <a:cubicBezTo>
                  <a:pt x="2906375" y="277091"/>
                  <a:pt x="2892521" y="0"/>
                  <a:pt x="2951018" y="475673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자유형 9">
            <a:extLst>
              <a:ext uri="{FF2B5EF4-FFF2-40B4-BE49-F238E27FC236}">
                <a16:creationId xmlns:a16="http://schemas.microsoft.com/office/drawing/2014/main" id="{93CDD6DE-316B-46D5-AEFA-530C0F375AEB}"/>
              </a:ext>
            </a:extLst>
          </p:cNvPr>
          <p:cNvSpPr/>
          <p:nvPr/>
        </p:nvSpPr>
        <p:spPr bwMode="auto">
          <a:xfrm>
            <a:off x="5400092" y="1822390"/>
            <a:ext cx="4214842" cy="3683769"/>
          </a:xfrm>
          <a:custGeom>
            <a:avLst/>
            <a:gdLst>
              <a:gd name="connsiteX0" fmla="*/ 4475018 w 4675139"/>
              <a:gd name="connsiteY0" fmla="*/ 728133 h 3683769"/>
              <a:gd name="connsiteX1" fmla="*/ 3274291 w 4675139"/>
              <a:gd name="connsiteY1" fmla="*/ 1411624 h 3683769"/>
              <a:gd name="connsiteX2" fmla="*/ 2535382 w 4675139"/>
              <a:gd name="connsiteY2" fmla="*/ 2843260 h 3683769"/>
              <a:gd name="connsiteX3" fmla="*/ 1833418 w 4675139"/>
              <a:gd name="connsiteY3" fmla="*/ 3499042 h 3683769"/>
              <a:gd name="connsiteX4" fmla="*/ 152400 w 4675139"/>
              <a:gd name="connsiteY4" fmla="*/ 3499042 h 3683769"/>
              <a:gd name="connsiteX5" fmla="*/ 919018 w 4675139"/>
              <a:gd name="connsiteY5" fmla="*/ 2390678 h 3683769"/>
              <a:gd name="connsiteX6" fmla="*/ 2018145 w 4675139"/>
              <a:gd name="connsiteY6" fmla="*/ 857442 h 3683769"/>
              <a:gd name="connsiteX7" fmla="*/ 3588327 w 4675139"/>
              <a:gd name="connsiteY7" fmla="*/ 303260 h 3683769"/>
              <a:gd name="connsiteX8" fmla="*/ 4475018 w 4675139"/>
              <a:gd name="connsiteY8" fmla="*/ 72351 h 3683769"/>
              <a:gd name="connsiteX9" fmla="*/ 4475018 w 4675139"/>
              <a:gd name="connsiteY9" fmla="*/ 728133 h 368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75139" h="3683769">
                <a:moveTo>
                  <a:pt x="4475018" y="728133"/>
                </a:moveTo>
                <a:cubicBezTo>
                  <a:pt x="4274897" y="951345"/>
                  <a:pt x="3597564" y="1059103"/>
                  <a:pt x="3274291" y="1411624"/>
                </a:cubicBezTo>
                <a:cubicBezTo>
                  <a:pt x="2951018" y="1764145"/>
                  <a:pt x="2775528" y="2495357"/>
                  <a:pt x="2535382" y="2843260"/>
                </a:cubicBezTo>
                <a:cubicBezTo>
                  <a:pt x="2295237" y="3191163"/>
                  <a:pt x="2230582" y="3389745"/>
                  <a:pt x="1833418" y="3499042"/>
                </a:cubicBezTo>
                <a:cubicBezTo>
                  <a:pt x="1436254" y="3608339"/>
                  <a:pt x="304800" y="3683769"/>
                  <a:pt x="152400" y="3499042"/>
                </a:cubicBezTo>
                <a:cubicBezTo>
                  <a:pt x="0" y="3314315"/>
                  <a:pt x="608060" y="2830945"/>
                  <a:pt x="919018" y="2390678"/>
                </a:cubicBezTo>
                <a:cubicBezTo>
                  <a:pt x="1229976" y="1950411"/>
                  <a:pt x="1573260" y="1205345"/>
                  <a:pt x="2018145" y="857442"/>
                </a:cubicBezTo>
                <a:cubicBezTo>
                  <a:pt x="2463030" y="509539"/>
                  <a:pt x="3178848" y="434109"/>
                  <a:pt x="3588327" y="303260"/>
                </a:cubicBezTo>
                <a:cubicBezTo>
                  <a:pt x="3997806" y="172412"/>
                  <a:pt x="4325697" y="0"/>
                  <a:pt x="4475018" y="72351"/>
                </a:cubicBezTo>
                <a:cubicBezTo>
                  <a:pt x="4624339" y="144703"/>
                  <a:pt x="4675139" y="504921"/>
                  <a:pt x="4475018" y="72813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자유형 11">
            <a:extLst>
              <a:ext uri="{FF2B5EF4-FFF2-40B4-BE49-F238E27FC236}">
                <a16:creationId xmlns:a16="http://schemas.microsoft.com/office/drawing/2014/main" id="{B59030B1-7017-3D1B-13D8-8A423094F4BD}"/>
              </a:ext>
            </a:extLst>
          </p:cNvPr>
          <p:cNvSpPr/>
          <p:nvPr/>
        </p:nvSpPr>
        <p:spPr bwMode="auto">
          <a:xfrm>
            <a:off x="2351230" y="1623805"/>
            <a:ext cx="7763770" cy="3819236"/>
          </a:xfrm>
          <a:custGeom>
            <a:avLst/>
            <a:gdLst>
              <a:gd name="connsiteX0" fmla="*/ 7098145 w 7458363"/>
              <a:gd name="connsiteY0" fmla="*/ 3079 h 3819236"/>
              <a:gd name="connsiteX1" fmla="*/ 7098145 w 7458363"/>
              <a:gd name="connsiteY1" fmla="*/ 372534 h 3819236"/>
              <a:gd name="connsiteX2" fmla="*/ 4936835 w 7458363"/>
              <a:gd name="connsiteY2" fmla="*/ 1407007 h 3819236"/>
              <a:gd name="connsiteX3" fmla="*/ 3939308 w 7458363"/>
              <a:gd name="connsiteY3" fmla="*/ 2903298 h 3819236"/>
              <a:gd name="connsiteX4" fmla="*/ 2923308 w 7458363"/>
              <a:gd name="connsiteY4" fmla="*/ 3688388 h 3819236"/>
              <a:gd name="connsiteX5" fmla="*/ 392545 w 7458363"/>
              <a:gd name="connsiteY5" fmla="*/ 3688388 h 3819236"/>
              <a:gd name="connsiteX6" fmla="*/ 568035 w 7458363"/>
              <a:gd name="connsiteY6" fmla="*/ 3300461 h 3819236"/>
              <a:gd name="connsiteX7" fmla="*/ 2452254 w 7458363"/>
              <a:gd name="connsiteY7" fmla="*/ 2820170 h 3819236"/>
              <a:gd name="connsiteX8" fmla="*/ 3394363 w 7458363"/>
              <a:gd name="connsiteY8" fmla="*/ 1342352 h 3819236"/>
              <a:gd name="connsiteX9" fmla="*/ 5195454 w 7458363"/>
              <a:gd name="connsiteY9" fmla="*/ 354061 h 3819236"/>
              <a:gd name="connsiteX10" fmla="*/ 7098145 w 7458363"/>
              <a:gd name="connsiteY10" fmla="*/ 3079 h 381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58363" h="3819236">
                <a:moveTo>
                  <a:pt x="7098145" y="3079"/>
                </a:moveTo>
                <a:cubicBezTo>
                  <a:pt x="7415260" y="6158"/>
                  <a:pt x="7458363" y="138546"/>
                  <a:pt x="7098145" y="372534"/>
                </a:cubicBezTo>
                <a:cubicBezTo>
                  <a:pt x="6737927" y="606522"/>
                  <a:pt x="5463308" y="985213"/>
                  <a:pt x="4936835" y="1407007"/>
                </a:cubicBezTo>
                <a:cubicBezTo>
                  <a:pt x="4410362" y="1828801"/>
                  <a:pt x="4274896" y="2523068"/>
                  <a:pt x="3939308" y="2903298"/>
                </a:cubicBezTo>
                <a:cubicBezTo>
                  <a:pt x="3603720" y="3283528"/>
                  <a:pt x="3514435" y="3557540"/>
                  <a:pt x="2923308" y="3688388"/>
                </a:cubicBezTo>
                <a:cubicBezTo>
                  <a:pt x="2332181" y="3819236"/>
                  <a:pt x="785090" y="3753042"/>
                  <a:pt x="392545" y="3688388"/>
                </a:cubicBezTo>
                <a:cubicBezTo>
                  <a:pt x="0" y="3623734"/>
                  <a:pt x="224750" y="3445164"/>
                  <a:pt x="568035" y="3300461"/>
                </a:cubicBezTo>
                <a:cubicBezTo>
                  <a:pt x="911320" y="3155758"/>
                  <a:pt x="1981199" y="3146521"/>
                  <a:pt x="2452254" y="2820170"/>
                </a:cubicBezTo>
                <a:cubicBezTo>
                  <a:pt x="2923309" y="2493819"/>
                  <a:pt x="2937163" y="1753370"/>
                  <a:pt x="3394363" y="1342352"/>
                </a:cubicBezTo>
                <a:cubicBezTo>
                  <a:pt x="3851563" y="931334"/>
                  <a:pt x="4575078" y="575734"/>
                  <a:pt x="5195454" y="354061"/>
                </a:cubicBezTo>
                <a:cubicBezTo>
                  <a:pt x="5815830" y="132388"/>
                  <a:pt x="6781030" y="0"/>
                  <a:pt x="7098145" y="307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자유형 13">
            <a:extLst>
              <a:ext uri="{FF2B5EF4-FFF2-40B4-BE49-F238E27FC236}">
                <a16:creationId xmlns:a16="http://schemas.microsoft.com/office/drawing/2014/main" id="{C2BA29F9-C3B2-28A5-5058-57F6E3C59592}"/>
              </a:ext>
            </a:extLst>
          </p:cNvPr>
          <p:cNvSpPr/>
          <p:nvPr/>
        </p:nvSpPr>
        <p:spPr bwMode="auto">
          <a:xfrm>
            <a:off x="2398952" y="1390622"/>
            <a:ext cx="7624619" cy="3730686"/>
          </a:xfrm>
          <a:custGeom>
            <a:avLst/>
            <a:gdLst>
              <a:gd name="connsiteX0" fmla="*/ 7059661 w 7624619"/>
              <a:gd name="connsiteY0" fmla="*/ 86206 h 3488266"/>
              <a:gd name="connsiteX1" fmla="*/ 3669915 w 7624619"/>
              <a:gd name="connsiteY1" fmla="*/ 751224 h 3488266"/>
              <a:gd name="connsiteX2" fmla="*/ 2275225 w 7624619"/>
              <a:gd name="connsiteY2" fmla="*/ 2515370 h 3488266"/>
              <a:gd name="connsiteX3" fmla="*/ 344825 w 7624619"/>
              <a:gd name="connsiteY3" fmla="*/ 3134206 h 3488266"/>
              <a:gd name="connsiteX4" fmla="*/ 363297 w 7624619"/>
              <a:gd name="connsiteY4" fmla="*/ 3466715 h 3488266"/>
              <a:gd name="connsiteX5" fmla="*/ 2524606 w 7624619"/>
              <a:gd name="connsiteY5" fmla="*/ 3004897 h 3488266"/>
              <a:gd name="connsiteX6" fmla="*/ 3928534 w 7624619"/>
              <a:gd name="connsiteY6" fmla="*/ 1166861 h 3488266"/>
              <a:gd name="connsiteX7" fmla="*/ 7059661 w 7624619"/>
              <a:gd name="connsiteY7" fmla="*/ 233988 h 3488266"/>
              <a:gd name="connsiteX8" fmla="*/ 7059661 w 7624619"/>
              <a:gd name="connsiteY8" fmla="*/ 86206 h 348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4619" h="3488266">
                <a:moveTo>
                  <a:pt x="7059661" y="86206"/>
                </a:moveTo>
                <a:cubicBezTo>
                  <a:pt x="6494703" y="172412"/>
                  <a:pt x="4467321" y="346363"/>
                  <a:pt x="3669915" y="751224"/>
                </a:cubicBezTo>
                <a:cubicBezTo>
                  <a:pt x="2872509" y="1156085"/>
                  <a:pt x="2829407" y="2118206"/>
                  <a:pt x="2275225" y="2515370"/>
                </a:cubicBezTo>
                <a:cubicBezTo>
                  <a:pt x="1721043" y="2912534"/>
                  <a:pt x="663480" y="2975649"/>
                  <a:pt x="344825" y="3134206"/>
                </a:cubicBezTo>
                <a:cubicBezTo>
                  <a:pt x="26170" y="3292763"/>
                  <a:pt x="0" y="3488266"/>
                  <a:pt x="363297" y="3466715"/>
                </a:cubicBezTo>
                <a:cubicBezTo>
                  <a:pt x="726594" y="3445164"/>
                  <a:pt x="1930400" y="3388206"/>
                  <a:pt x="2524606" y="3004897"/>
                </a:cubicBezTo>
                <a:cubicBezTo>
                  <a:pt x="3118812" y="2621588"/>
                  <a:pt x="3172692" y="1628679"/>
                  <a:pt x="3928534" y="1166861"/>
                </a:cubicBezTo>
                <a:cubicBezTo>
                  <a:pt x="4684376" y="705043"/>
                  <a:pt x="6543964" y="414097"/>
                  <a:pt x="7059661" y="233988"/>
                </a:cubicBezTo>
                <a:cubicBezTo>
                  <a:pt x="7575358" y="53879"/>
                  <a:pt x="7624619" y="0"/>
                  <a:pt x="7059661" y="86206"/>
                </a:cubicBezTo>
                <a:close/>
              </a:path>
            </a:pathLst>
          </a:custGeom>
          <a:solidFill>
            <a:schemeClr val="accent6"/>
          </a:solidFill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0C21A6-EB9B-E5FA-9908-6ABDABF72BFD}"/>
              </a:ext>
            </a:extLst>
          </p:cNvPr>
          <p:cNvSpPr/>
          <p:nvPr/>
        </p:nvSpPr>
        <p:spPr bwMode="auto">
          <a:xfrm>
            <a:off x="9531541" y="1236977"/>
            <a:ext cx="605999" cy="4073840"/>
          </a:xfrm>
          <a:prstGeom prst="rect">
            <a:avLst/>
          </a:prstGeom>
          <a:solidFill>
            <a:schemeClr val="bg1"/>
          </a:solidFill>
          <a:ln w="38100">
            <a:noFill/>
            <a:round/>
            <a:headEnd type="triangle" w="med" len="med"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F6E3F6-B9EB-2B13-949F-85A17ECD0516}"/>
              </a:ext>
            </a:extLst>
          </p:cNvPr>
          <p:cNvSpPr/>
          <p:nvPr/>
        </p:nvSpPr>
        <p:spPr bwMode="auto">
          <a:xfrm>
            <a:off x="2238348" y="4462456"/>
            <a:ext cx="500066" cy="1071570"/>
          </a:xfrm>
          <a:prstGeom prst="rect">
            <a:avLst/>
          </a:prstGeom>
          <a:solidFill>
            <a:schemeClr val="bg1"/>
          </a:solidFill>
          <a:ln w="38100">
            <a:noFill/>
            <a:round/>
            <a:headEnd type="triangle" w="med" len="med"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525BFD-754D-1823-01D7-3903CA619815}"/>
              </a:ext>
            </a:extLst>
          </p:cNvPr>
          <p:cNvSpPr/>
          <p:nvPr/>
        </p:nvSpPr>
        <p:spPr bwMode="auto">
          <a:xfrm>
            <a:off x="2828324" y="5349759"/>
            <a:ext cx="6643734" cy="428628"/>
          </a:xfrm>
          <a:prstGeom prst="rect">
            <a:avLst/>
          </a:prstGeom>
          <a:solidFill>
            <a:schemeClr val="bg1"/>
          </a:solidFill>
          <a:ln w="38100">
            <a:noFill/>
            <a:round/>
            <a:headEnd type="triangle" w="med" len="med"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7F88ECA-91EC-B8C6-8292-AE2E2754B7C6}"/>
              </a:ext>
            </a:extLst>
          </p:cNvPr>
          <p:cNvCxnSpPr/>
          <p:nvPr/>
        </p:nvCxnSpPr>
        <p:spPr>
          <a:xfrm rot="5400000">
            <a:off x="3185514" y="5319712"/>
            <a:ext cx="142876" cy="158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708C40-7AD6-F9BF-F1A8-011D024B548D}"/>
              </a:ext>
            </a:extLst>
          </p:cNvPr>
          <p:cNvSpPr txBox="1"/>
          <p:nvPr/>
        </p:nvSpPr>
        <p:spPr>
          <a:xfrm>
            <a:off x="2752775" y="5391152"/>
            <a:ext cx="963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1780</a:t>
            </a:r>
          </a:p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 산업혁명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증기기관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4A84D76-5E21-E5A5-2374-835CF0F325AD}"/>
              </a:ext>
            </a:extLst>
          </p:cNvPr>
          <p:cNvCxnSpPr/>
          <p:nvPr/>
        </p:nvCxnSpPr>
        <p:spPr>
          <a:xfrm rot="5400000">
            <a:off x="4257084" y="5318918"/>
            <a:ext cx="142876" cy="158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FD1E16-FEB9-8E7B-59F9-BC634083D37B}"/>
              </a:ext>
            </a:extLst>
          </p:cNvPr>
          <p:cNvSpPr txBox="1"/>
          <p:nvPr/>
        </p:nvSpPr>
        <p:spPr>
          <a:xfrm>
            <a:off x="3810718" y="5390358"/>
            <a:ext cx="990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1880</a:t>
            </a:r>
          </a:p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 산업혁명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전기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CF7B089-72B5-AA52-4F66-5FE8D8AAF58E}"/>
              </a:ext>
            </a:extLst>
          </p:cNvPr>
          <p:cNvCxnSpPr/>
          <p:nvPr/>
        </p:nvCxnSpPr>
        <p:spPr>
          <a:xfrm rot="5400000">
            <a:off x="5444722" y="5318918"/>
            <a:ext cx="142876" cy="158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41FC6BC-B154-1EAF-C1CF-06827199265C}"/>
              </a:ext>
            </a:extLst>
          </p:cNvPr>
          <p:cNvSpPr txBox="1"/>
          <p:nvPr/>
        </p:nvSpPr>
        <p:spPr>
          <a:xfrm>
            <a:off x="4998356" y="5390358"/>
            <a:ext cx="990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1980</a:t>
            </a:r>
          </a:p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 산업혁명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컴퓨터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23DF262-742F-5A74-D3E1-3A8614660824}"/>
              </a:ext>
            </a:extLst>
          </p:cNvPr>
          <p:cNvCxnSpPr/>
          <p:nvPr/>
        </p:nvCxnSpPr>
        <p:spPr>
          <a:xfrm rot="5400000">
            <a:off x="7043166" y="5318918"/>
            <a:ext cx="142876" cy="158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F81F0E-96FF-0EB7-ED4F-F5A2914B1A92}"/>
              </a:ext>
            </a:extLst>
          </p:cNvPr>
          <p:cNvSpPr txBox="1"/>
          <p:nvPr/>
        </p:nvSpPr>
        <p:spPr>
          <a:xfrm>
            <a:off x="6382177" y="5390358"/>
            <a:ext cx="1454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2015</a:t>
            </a:r>
          </a:p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 산업혁명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(AI,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IoT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Bigdata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C09233-FFE5-8183-7E77-AF80A816A0DB}"/>
              </a:ext>
            </a:extLst>
          </p:cNvPr>
          <p:cNvSpPr txBox="1"/>
          <p:nvPr/>
        </p:nvSpPr>
        <p:spPr>
          <a:xfrm>
            <a:off x="3932363" y="2533632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농업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7B3B1-261A-859B-F7A8-B8EC1DB66CBE}"/>
              </a:ext>
            </a:extLst>
          </p:cNvPr>
          <p:cNvSpPr txBox="1"/>
          <p:nvPr/>
        </p:nvSpPr>
        <p:spPr>
          <a:xfrm>
            <a:off x="5096603" y="2676508"/>
            <a:ext cx="955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제조업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의식주 관련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일자리 생성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E4FD31-C0FF-63E0-2E51-ED1B70A4D8E5}"/>
              </a:ext>
            </a:extLst>
          </p:cNvPr>
          <p:cNvSpPr txBox="1"/>
          <p:nvPr/>
        </p:nvSpPr>
        <p:spPr>
          <a:xfrm>
            <a:off x="5737143" y="3458937"/>
            <a:ext cx="861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서비스업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(30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만종의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직업 생성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2EBED5-5525-63E6-CEF4-FA17AF073266}"/>
              </a:ext>
            </a:extLst>
          </p:cNvPr>
          <p:cNvSpPr txBox="1"/>
          <p:nvPr/>
        </p:nvSpPr>
        <p:spPr>
          <a:xfrm>
            <a:off x="7052680" y="3319450"/>
            <a:ext cx="846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공급 주도의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연결형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서비스업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(38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만종의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직업 생성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9AD683-D0E5-558B-5B1C-3B4D3340C35E}"/>
              </a:ext>
            </a:extLst>
          </p:cNvPr>
          <p:cNvSpPr txBox="1"/>
          <p:nvPr/>
        </p:nvSpPr>
        <p:spPr>
          <a:xfrm>
            <a:off x="8448882" y="3218364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수요 중심의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서비스업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210A31-508E-DDA0-F0CF-A8FAB67B369B}"/>
              </a:ext>
            </a:extLst>
          </p:cNvPr>
          <p:cNvSpPr/>
          <p:nvPr/>
        </p:nvSpPr>
        <p:spPr>
          <a:xfrm>
            <a:off x="8644381" y="2676508"/>
            <a:ext cx="6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자동화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3477273-28D2-21E5-0407-F34C4D9470DD}"/>
              </a:ext>
            </a:extLst>
          </p:cNvPr>
          <p:cNvSpPr/>
          <p:nvPr/>
        </p:nvSpPr>
        <p:spPr>
          <a:xfrm>
            <a:off x="6335297" y="4643735"/>
            <a:ext cx="1102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 위의</a:t>
            </a:r>
            <a:endParaRPr lang="en-US" altLang="ko-KR" sz="120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일자리 </a:t>
            </a:r>
            <a:r>
              <a:rPr lang="en-US" altLang="ko-KR" sz="12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(AAPI)</a:t>
            </a:r>
            <a:endParaRPr lang="ko-KR" altLang="en-US" sz="120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C00A22-4C77-9535-B490-17C7B74309CA}"/>
              </a:ext>
            </a:extLst>
          </p:cNvPr>
          <p:cNvSpPr/>
          <p:nvPr/>
        </p:nvSpPr>
        <p:spPr>
          <a:xfrm>
            <a:off x="8111426" y="4643735"/>
            <a:ext cx="1180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 아래의</a:t>
            </a:r>
            <a:endParaRPr lang="en-US" altLang="ko-KR" sz="120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일자리 </a:t>
            </a:r>
            <a:r>
              <a:rPr lang="en-US" altLang="ko-KR" sz="12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(BAPI)</a:t>
            </a:r>
            <a:endParaRPr lang="ko-KR" altLang="en-US" sz="120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DC209A-7ECB-0963-2BF3-2FE9D8E66A49}"/>
              </a:ext>
            </a:extLst>
          </p:cNvPr>
          <p:cNvSpPr/>
          <p:nvPr/>
        </p:nvSpPr>
        <p:spPr>
          <a:xfrm>
            <a:off x="8198894" y="2011541"/>
            <a:ext cx="1156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작업 인공지능</a:t>
            </a:r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id="{20A72EC1-742E-5FD7-AC20-AA001A78A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7702" y="3751465"/>
            <a:ext cx="1183956" cy="72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6ECFA0-D458-7B3B-927F-87713813B3AF}"/>
              </a:ext>
            </a:extLst>
          </p:cNvPr>
          <p:cNvSpPr/>
          <p:nvPr/>
        </p:nvSpPr>
        <p:spPr bwMode="auto">
          <a:xfrm>
            <a:off x="2738413" y="1297339"/>
            <a:ext cx="6763691" cy="4041127"/>
          </a:xfrm>
          <a:prstGeom prst="rect">
            <a:avLst/>
          </a:prstGeom>
          <a:noFill/>
          <a:ln w="38100">
            <a:solidFill>
              <a:srgbClr val="FF66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5A75BC-30FE-DC41-86F9-905E429EDA29}"/>
              </a:ext>
            </a:extLst>
          </p:cNvPr>
          <p:cNvSpPr txBox="1"/>
          <p:nvPr/>
        </p:nvSpPr>
        <p:spPr>
          <a:xfrm>
            <a:off x="964555" y="265181"/>
            <a:ext cx="2950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545289-BA4B-4FA0-63AE-17A61F46CE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5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0C21A6-EB9B-E5FA-9908-6ABDABF72BFD}"/>
              </a:ext>
            </a:extLst>
          </p:cNvPr>
          <p:cNvSpPr/>
          <p:nvPr/>
        </p:nvSpPr>
        <p:spPr bwMode="auto">
          <a:xfrm>
            <a:off x="9502105" y="1269022"/>
            <a:ext cx="605998" cy="4073840"/>
          </a:xfrm>
          <a:prstGeom prst="rect">
            <a:avLst/>
          </a:prstGeom>
          <a:solidFill>
            <a:schemeClr val="bg1"/>
          </a:solidFill>
          <a:ln w="38100">
            <a:noFill/>
            <a:round/>
            <a:headEnd type="triangle" w="med" len="med"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7F0485-86A9-D180-CA7E-EA876289B9D4}"/>
              </a:ext>
            </a:extLst>
          </p:cNvPr>
          <p:cNvSpPr/>
          <p:nvPr/>
        </p:nvSpPr>
        <p:spPr>
          <a:xfrm>
            <a:off x="1359107" y="116149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인공지능이 인간을 대체할 수 있는가 </a:t>
            </a:r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B660DF76-BC7D-BA2D-5FB2-7F800619D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43591" y="1612130"/>
            <a:ext cx="1892328" cy="139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16" descr="http://sanghyukchun.github.io/images/post/92-1.jpg">
            <a:extLst>
              <a:ext uri="{FF2B5EF4-FFF2-40B4-BE49-F238E27FC236}">
                <a16:creationId xmlns:a16="http://schemas.microsoft.com/office/drawing/2014/main" id="{93CB536F-91C1-DBD7-0A2D-4951C3066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1295" y="1826444"/>
            <a:ext cx="4000528" cy="4547268"/>
          </a:xfrm>
          <a:prstGeom prst="rect">
            <a:avLst/>
          </a:prstGeom>
          <a:noFill/>
        </p:spPr>
      </p:pic>
      <p:pic>
        <p:nvPicPr>
          <p:cNvPr id="35" name="Picture 17">
            <a:extLst>
              <a:ext uri="{FF2B5EF4-FFF2-40B4-BE49-F238E27FC236}">
                <a16:creationId xmlns:a16="http://schemas.microsoft.com/office/drawing/2014/main" id="{05726B7F-3B92-415E-701E-C10806329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14699" y="3040892"/>
            <a:ext cx="4357718" cy="332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ED21F5-AB34-9541-8377-099C98DD0F8B}"/>
              </a:ext>
            </a:extLst>
          </p:cNvPr>
          <p:cNvSpPr txBox="1"/>
          <p:nvPr/>
        </p:nvSpPr>
        <p:spPr>
          <a:xfrm>
            <a:off x="964555" y="265181"/>
            <a:ext cx="2950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CB97F5-17EF-D447-2C49-08E448DB01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1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CBAC27-4544-7E80-0A2F-CA602B1E2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562"/>
          <a:stretch/>
        </p:blipFill>
        <p:spPr>
          <a:xfrm>
            <a:off x="2103570" y="1397100"/>
            <a:ext cx="7984860" cy="50363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0D6410-21BA-FDB3-1FDF-B1EFC49858F1}"/>
              </a:ext>
            </a:extLst>
          </p:cNvPr>
          <p:cNvSpPr txBox="1"/>
          <p:nvPr/>
        </p:nvSpPr>
        <p:spPr>
          <a:xfrm>
            <a:off x="964555" y="265181"/>
            <a:ext cx="2950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C9800B-13FC-7A59-D51E-D5631640F8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71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hlinkClick r:id="rId3"/>
            <a:extLst>
              <a:ext uri="{FF2B5EF4-FFF2-40B4-BE49-F238E27FC236}">
                <a16:creationId xmlns:a16="http://schemas.microsoft.com/office/drawing/2014/main" id="{7AFD2AE2-A889-D70C-2502-79427F15D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542" y="1138613"/>
            <a:ext cx="6846916" cy="5135187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A84907D1-5D96-63D1-E4C5-A6D9537CD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192" y="1302174"/>
            <a:ext cx="497478" cy="499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F8E61C-A499-5F8A-0FEF-5115FFA00D90}"/>
              </a:ext>
            </a:extLst>
          </p:cNvPr>
          <p:cNvSpPr txBox="1"/>
          <p:nvPr/>
        </p:nvSpPr>
        <p:spPr>
          <a:xfrm>
            <a:off x="964555" y="265181"/>
            <a:ext cx="2950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D6E2BB-FC2E-4080-5447-20589D4B8F0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54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hlinkClick r:id="rId3"/>
            <a:extLst>
              <a:ext uri="{FF2B5EF4-FFF2-40B4-BE49-F238E27FC236}">
                <a16:creationId xmlns:a16="http://schemas.microsoft.com/office/drawing/2014/main" id="{841684E3-5503-E6F5-0B00-F395AAC05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09" y="1101017"/>
            <a:ext cx="5579225" cy="5579225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A84907D1-5D96-63D1-E4C5-A6D9537CD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875" y="1302174"/>
            <a:ext cx="497478" cy="499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192A4C-9D23-2A51-992A-16EBA0A394DB}"/>
              </a:ext>
            </a:extLst>
          </p:cNvPr>
          <p:cNvSpPr txBox="1"/>
          <p:nvPr/>
        </p:nvSpPr>
        <p:spPr>
          <a:xfrm>
            <a:off x="964555" y="265181"/>
            <a:ext cx="2950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F7DD4C-B61F-A122-B977-F492E2CDD0D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7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59004" y="260111"/>
            <a:ext cx="1638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목표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B0138-579B-B05C-4621-4CD42FD9C706}"/>
              </a:ext>
            </a:extLst>
          </p:cNvPr>
          <p:cNvSpPr txBox="1"/>
          <p:nvPr/>
        </p:nvSpPr>
        <p:spPr>
          <a:xfrm>
            <a:off x="2152421" y="1449804"/>
            <a:ext cx="8501202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Machine Learning </a:t>
            </a: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개념을 이해 할 수 있다</a:t>
            </a: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Machine Learning</a:t>
            </a: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</a:t>
            </a: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및 과정을 알 수 있다</a:t>
            </a: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기계학습과 관련된 기본 용어를 알 수 있다</a:t>
            </a: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일반화</a:t>
            </a: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</a:t>
            </a: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과소적합을 이해 할 수 있다</a:t>
            </a: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2E9F83-8BB6-7A64-2A63-AC30CA6A13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34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igloosec.co.kr/files/2017/06/07/20170607152615630e73f7-616c-4226-b98d-752b67846ef8.jpg">
            <a:extLst>
              <a:ext uri="{FF2B5EF4-FFF2-40B4-BE49-F238E27FC236}">
                <a16:creationId xmlns:a16="http://schemas.microsoft.com/office/drawing/2014/main" id="{05184D06-4E00-17C2-D31A-FAEB07169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814" y="2323800"/>
            <a:ext cx="76200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A13D41F-4AEF-DC24-D11F-C3CB9367F14A}"/>
              </a:ext>
            </a:extLst>
          </p:cNvPr>
          <p:cNvSpPr/>
          <p:nvPr/>
        </p:nvSpPr>
        <p:spPr>
          <a:xfrm>
            <a:off x="1494019" y="1117787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모라벡의</a:t>
            </a:r>
            <a:r>
              <a:rPr lang="ko-KR" altLang="en-US" sz="36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역설</a:t>
            </a:r>
            <a:endParaRPr lang="en-US" altLang="ko-KR" sz="360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어려운 것은 쉽고 쉬운 것은 어렵다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0FC53F-9143-EAC5-18E3-7A63BD5DAEB2}"/>
              </a:ext>
            </a:extLst>
          </p:cNvPr>
          <p:cNvSpPr txBox="1"/>
          <p:nvPr/>
        </p:nvSpPr>
        <p:spPr>
          <a:xfrm>
            <a:off x="964555" y="265181"/>
            <a:ext cx="1566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8183DB-8F3F-52BC-5C40-9FB8CB2B01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82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64555" y="263483"/>
            <a:ext cx="5677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불쾌한 골짜기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(Uncanny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Valley)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43AF8-D759-2B0F-BCB5-448583442363}"/>
              </a:ext>
            </a:extLst>
          </p:cNvPr>
          <p:cNvSpPr txBox="1"/>
          <p:nvPr/>
        </p:nvSpPr>
        <p:spPr>
          <a:xfrm>
            <a:off x="2434587" y="1019767"/>
            <a:ext cx="73228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인간이 로봇에 느끼는 호감도가 증가하다가 </a:t>
            </a:r>
            <a:endParaRPr lang="en-US" altLang="ko-KR" sz="2200" dirty="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어느정도에</a:t>
            </a:r>
            <a:r>
              <a:rPr lang="ko-KR" altLang="en-US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사람과 유사해지면 갑자기</a:t>
            </a:r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강한 거부감을 느끼는 현상 </a:t>
            </a:r>
            <a:endParaRPr lang="en-US" altLang="ko-KR" sz="2200" dirty="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(1970, </a:t>
            </a:r>
            <a:r>
              <a:rPr lang="ko-KR" altLang="en-US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모리 마사히로</a:t>
            </a:r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A652508-DC17-B4AE-B49E-092B6E4C416D}"/>
              </a:ext>
            </a:extLst>
          </p:cNvPr>
          <p:cNvGrpSpPr/>
          <p:nvPr/>
        </p:nvGrpSpPr>
        <p:grpSpPr>
          <a:xfrm>
            <a:off x="3250511" y="2099796"/>
            <a:ext cx="5714217" cy="4647422"/>
            <a:chOff x="2063968" y="2041740"/>
            <a:chExt cx="5714217" cy="464742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3DA7EA1-76E7-4955-2BE9-334C42825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3968" y="2041740"/>
              <a:ext cx="5714217" cy="464742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F993BE-E191-C902-3E07-25443C1831F1}"/>
                </a:ext>
              </a:extLst>
            </p:cNvPr>
            <p:cNvSpPr txBox="1"/>
            <p:nvPr/>
          </p:nvSpPr>
          <p:spPr>
            <a:xfrm>
              <a:off x="5370655" y="6192461"/>
              <a:ext cx="4427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좀비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81231FF-7CF8-5DDE-8272-04653C7C9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5041" y="3761780"/>
              <a:ext cx="607339" cy="59538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3FB15DD-E599-1247-4B3B-E081BCA98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3453" y="2880777"/>
              <a:ext cx="464736" cy="88100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CE01676-EB6A-EB7E-9E75-3CE3CEA0F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52552" y="4572243"/>
              <a:ext cx="512116" cy="59029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6F3F8ED-3FC5-BC13-8C9A-99FAE8346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11006" y="2086864"/>
              <a:ext cx="429228" cy="74811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F21C21E-98B4-E1B5-123C-4C967F7E2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11006" y="6044820"/>
              <a:ext cx="490742" cy="62390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BC03C89-9CB7-FB7C-A23E-88C7C797D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9604" y="5702656"/>
              <a:ext cx="995423" cy="44647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350447-E286-7905-17C6-76F0A70D9246}"/>
                </a:ext>
              </a:extLst>
            </p:cNvPr>
            <p:cNvSpPr txBox="1"/>
            <p:nvPr/>
          </p:nvSpPr>
          <p:spPr>
            <a:xfrm>
              <a:off x="5124663" y="5460382"/>
              <a:ext cx="57740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리얼돌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BF0ECF0-8BB8-1EBA-D14C-589CA6DFD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46952" y="5460382"/>
              <a:ext cx="473230" cy="517963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567F25A6-AB0D-2B99-33FC-52418E6D5C0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34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불쾌한 골짜기에 대한 이미지 검색결과">
            <a:extLst>
              <a:ext uri="{FF2B5EF4-FFF2-40B4-BE49-F238E27FC236}">
                <a16:creationId xmlns:a16="http://schemas.microsoft.com/office/drawing/2014/main" id="{018E0600-F22F-8DBB-CAC5-48E1617D5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379" y="1040107"/>
            <a:ext cx="3111309" cy="231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관련 이미지">
            <a:extLst>
              <a:ext uri="{FF2B5EF4-FFF2-40B4-BE49-F238E27FC236}">
                <a16:creationId xmlns:a16="http://schemas.microsoft.com/office/drawing/2014/main" id="{BDA0BAC3-9681-4D5A-8F09-89A1141F6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769" y="1042695"/>
            <a:ext cx="2543939" cy="234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불쾌한 골짜기에 대한 이미지 검색결과">
            <a:extLst>
              <a:ext uri="{FF2B5EF4-FFF2-40B4-BE49-F238E27FC236}">
                <a16:creationId xmlns:a16="http://schemas.microsoft.com/office/drawing/2014/main" id="{2A4A28D6-BFD9-E477-1A38-3E04C0509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512" y="3745468"/>
            <a:ext cx="4229306" cy="280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522ADD2-7475-34F7-0CBC-3072EDB57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5848" y="3663481"/>
            <a:ext cx="3411447" cy="8057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9CDF576-64BC-B813-7AF6-CEA969FFE0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8858" y="4570605"/>
            <a:ext cx="4892706" cy="8562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E943E9-D229-13FC-78BF-865A2ADDE1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5848" y="5513749"/>
            <a:ext cx="4897749" cy="1097459"/>
          </a:xfrm>
          <a:prstGeom prst="rect">
            <a:avLst/>
          </a:prstGeom>
        </p:spPr>
      </p:pic>
      <p:pic>
        <p:nvPicPr>
          <p:cNvPr id="22" name="Picture 2" descr="불쾌한 골짜기에 대한 이미지 검색결과">
            <a:extLst>
              <a:ext uri="{FF2B5EF4-FFF2-40B4-BE49-F238E27FC236}">
                <a16:creationId xmlns:a16="http://schemas.microsoft.com/office/drawing/2014/main" id="{8F5C8685-8A38-862E-25E2-2492894A1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513" y="1025839"/>
            <a:ext cx="3481809" cy="232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6DD5AD-8EDA-4B0B-E0E0-D2D44A9FFD6F}"/>
              </a:ext>
            </a:extLst>
          </p:cNvPr>
          <p:cNvSpPr txBox="1"/>
          <p:nvPr/>
        </p:nvSpPr>
        <p:spPr>
          <a:xfrm>
            <a:off x="964555" y="263483"/>
            <a:ext cx="5677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불쾌한 골짜기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(Uncanny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Valley)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D9F7FC-A097-050D-2FB0-47D6474A1D2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1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506C46-1FC0-9C8F-8232-C1C3AAB8442F}"/>
              </a:ext>
            </a:extLst>
          </p:cNvPr>
          <p:cNvSpPr/>
          <p:nvPr/>
        </p:nvSpPr>
        <p:spPr>
          <a:xfrm>
            <a:off x="3562868" y="926596"/>
            <a:ext cx="495199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인공지능의 판단이 무조건 옳은 것인가 </a:t>
            </a:r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?</a:t>
            </a:r>
          </a:p>
        </p:txBody>
      </p:sp>
      <p:sp>
        <p:nvSpPr>
          <p:cNvPr id="3" name="모서리가 둥근 직사각형 20">
            <a:extLst>
              <a:ext uri="{FF2B5EF4-FFF2-40B4-BE49-F238E27FC236}">
                <a16:creationId xmlns:a16="http://schemas.microsoft.com/office/drawing/2014/main" id="{81E5F400-4747-E8B0-AD34-8B120F8189DA}"/>
              </a:ext>
            </a:extLst>
          </p:cNvPr>
          <p:cNvSpPr/>
          <p:nvPr/>
        </p:nvSpPr>
        <p:spPr>
          <a:xfrm>
            <a:off x="2415362" y="1910556"/>
            <a:ext cx="4392488" cy="57606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고객 </a:t>
            </a:r>
            <a:r>
              <a:rPr lang="en-US" altLang="ko-KR" sz="16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6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인당 </a:t>
            </a:r>
            <a:r>
              <a:rPr lang="en-US" altLang="ko-KR" sz="16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6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개만 판매합니다</a:t>
            </a:r>
          </a:p>
        </p:txBody>
      </p:sp>
      <p:sp>
        <p:nvSpPr>
          <p:cNvPr id="5" name="모서리가 둥근 직사각형 24">
            <a:extLst>
              <a:ext uri="{FF2B5EF4-FFF2-40B4-BE49-F238E27FC236}">
                <a16:creationId xmlns:a16="http://schemas.microsoft.com/office/drawing/2014/main" id="{96B5C1F0-DF03-E464-8CFB-3AE881D22F6D}"/>
              </a:ext>
            </a:extLst>
          </p:cNvPr>
          <p:cNvSpPr/>
          <p:nvPr/>
        </p:nvSpPr>
        <p:spPr>
          <a:xfrm>
            <a:off x="2442893" y="3549442"/>
            <a:ext cx="4392488" cy="57606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잔디에 들어가지 마시오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E801F9E-6DFA-4FA5-4371-EB7B32652E6C}"/>
              </a:ext>
            </a:extLst>
          </p:cNvPr>
          <p:cNvGrpSpPr/>
          <p:nvPr/>
        </p:nvGrpSpPr>
        <p:grpSpPr>
          <a:xfrm>
            <a:off x="7267429" y="3198620"/>
            <a:ext cx="2837257" cy="1566878"/>
            <a:chOff x="6124429" y="3123670"/>
            <a:chExt cx="2837257" cy="15668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B84A781A-193C-7BA9-ECDE-179F00742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24429" y="3402485"/>
              <a:ext cx="677652" cy="786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타원형 설명선 26">
              <a:extLst>
                <a:ext uri="{FF2B5EF4-FFF2-40B4-BE49-F238E27FC236}">
                  <a16:creationId xmlns:a16="http://schemas.microsoft.com/office/drawing/2014/main" id="{6E940733-9D59-0409-280E-C8E74126D6CC}"/>
                </a:ext>
              </a:extLst>
            </p:cNvPr>
            <p:cNvSpPr/>
            <p:nvPr/>
          </p:nvSpPr>
          <p:spPr>
            <a:xfrm>
              <a:off x="7060533" y="3123670"/>
              <a:ext cx="1873750" cy="926886"/>
            </a:xfrm>
            <a:prstGeom prst="wedgeEllipseCallout">
              <a:avLst>
                <a:gd name="adj1" fmla="val -62535"/>
                <a:gd name="adj2" fmla="val 3248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네 </a:t>
              </a:r>
              <a:r>
                <a:rPr lang="en-US" altLang="ko-KR" sz="1400" b="1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!!!!</a:t>
              </a:r>
              <a:endParaRPr lang="ko-KR" altLang="en-US" sz="14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F5D7FB-4322-FD3F-D305-9B777873EC46}"/>
                </a:ext>
              </a:extLst>
            </p:cNvPr>
            <p:cNvSpPr txBox="1"/>
            <p:nvPr/>
          </p:nvSpPr>
          <p:spPr>
            <a:xfrm>
              <a:off x="6391752" y="4167328"/>
              <a:ext cx="2569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잔디에 쓰러져 있는 사람이 있는데</a:t>
              </a:r>
              <a:endPara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ko-KR" altLang="en-US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구하지 않는 것이 옳은가 </a:t>
              </a:r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?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11" name="모서리가 둥근 직사각형 29">
            <a:extLst>
              <a:ext uri="{FF2B5EF4-FFF2-40B4-BE49-F238E27FC236}">
                <a16:creationId xmlns:a16="http://schemas.microsoft.com/office/drawing/2014/main" id="{92315505-9410-9C23-949C-CD874A6C2FC0}"/>
              </a:ext>
            </a:extLst>
          </p:cNvPr>
          <p:cNvSpPr/>
          <p:nvPr/>
        </p:nvSpPr>
        <p:spPr>
          <a:xfrm>
            <a:off x="2442893" y="5130946"/>
            <a:ext cx="4392488" cy="57606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과속하면 안됩니다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FA9171-7C38-E960-CB7A-142FD0129802}"/>
              </a:ext>
            </a:extLst>
          </p:cNvPr>
          <p:cNvGrpSpPr/>
          <p:nvPr/>
        </p:nvGrpSpPr>
        <p:grpSpPr>
          <a:xfrm>
            <a:off x="7267429" y="4780124"/>
            <a:ext cx="2809854" cy="1566878"/>
            <a:chOff x="6124429" y="4705174"/>
            <a:chExt cx="2809854" cy="156687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5B4D0A83-4149-4756-FB5D-CF315E0072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24429" y="4983989"/>
              <a:ext cx="677652" cy="786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타원형 설명선 31">
              <a:extLst>
                <a:ext uri="{FF2B5EF4-FFF2-40B4-BE49-F238E27FC236}">
                  <a16:creationId xmlns:a16="http://schemas.microsoft.com/office/drawing/2014/main" id="{E7B9C85F-83D7-72F6-52F1-DA748F7AF802}"/>
                </a:ext>
              </a:extLst>
            </p:cNvPr>
            <p:cNvSpPr/>
            <p:nvPr/>
          </p:nvSpPr>
          <p:spPr>
            <a:xfrm>
              <a:off x="7060533" y="4705174"/>
              <a:ext cx="1873750" cy="926886"/>
            </a:xfrm>
            <a:prstGeom prst="wedgeEllipseCallout">
              <a:avLst>
                <a:gd name="adj1" fmla="val -62535"/>
                <a:gd name="adj2" fmla="val 3248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네 </a:t>
              </a:r>
              <a:r>
                <a:rPr lang="en-US" altLang="ko-KR" sz="1400" b="1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!!!!</a:t>
              </a:r>
              <a:endParaRPr lang="ko-KR" altLang="en-US" sz="14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B42764-B691-D986-3768-9E147E9890ED}"/>
                </a:ext>
              </a:extLst>
            </p:cNvPr>
            <p:cNvSpPr txBox="1"/>
            <p:nvPr/>
          </p:nvSpPr>
          <p:spPr>
            <a:xfrm>
              <a:off x="6494344" y="5748832"/>
              <a:ext cx="2364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급한 환자를 태우고 있는 차량이</a:t>
              </a:r>
              <a:endPara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ko-KR" altLang="en-US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천천히 가야하는가 </a:t>
              </a:r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?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745667-D0B8-64A5-BB09-7E6857FC8350}"/>
              </a:ext>
            </a:extLst>
          </p:cNvPr>
          <p:cNvGrpSpPr/>
          <p:nvPr/>
        </p:nvGrpSpPr>
        <p:grpSpPr>
          <a:xfrm>
            <a:off x="6979448" y="1559734"/>
            <a:ext cx="3070304" cy="1566878"/>
            <a:chOff x="5836448" y="1484784"/>
            <a:chExt cx="3070304" cy="156687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74110DB-73B5-0649-30BE-2C020CC395F5}"/>
                </a:ext>
              </a:extLst>
            </p:cNvPr>
            <p:cNvGrpSpPr/>
            <p:nvPr/>
          </p:nvGrpSpPr>
          <p:grpSpPr>
            <a:xfrm>
              <a:off x="6096898" y="1484784"/>
              <a:ext cx="2809854" cy="1566878"/>
              <a:chOff x="6096898" y="1484784"/>
              <a:chExt cx="2809854" cy="1566878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8F1782C6-E85F-5477-4CCF-F33A10FC8B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096898" y="2035293"/>
                <a:ext cx="443602" cy="5149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1" name="타원형 설명선 22">
                <a:extLst>
                  <a:ext uri="{FF2B5EF4-FFF2-40B4-BE49-F238E27FC236}">
                    <a16:creationId xmlns:a16="http://schemas.microsoft.com/office/drawing/2014/main" id="{A0832886-2564-2C1B-D9AD-A942EA347CE3}"/>
                  </a:ext>
                </a:extLst>
              </p:cNvPr>
              <p:cNvSpPr/>
              <p:nvPr/>
            </p:nvSpPr>
            <p:spPr>
              <a:xfrm>
                <a:off x="7033002" y="1484784"/>
                <a:ext cx="1873750" cy="926886"/>
              </a:xfrm>
              <a:prstGeom prst="wedgeEllipseCallout">
                <a:avLst>
                  <a:gd name="adj1" fmla="val -62535"/>
                  <a:gd name="adj2" fmla="val 3248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FF0000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저도 주세요 </a:t>
                </a:r>
                <a:r>
                  <a:rPr lang="en-US" altLang="ko-KR" sz="1400" b="1" dirty="0">
                    <a:solidFill>
                      <a:srgbClr val="FF0000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!!</a:t>
                </a:r>
                <a:endParaRPr lang="ko-KR" altLang="en-US" sz="1400" b="1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0A1360-DD8C-6933-9532-4039776BDB53}"/>
                  </a:ext>
                </a:extLst>
              </p:cNvPr>
              <p:cNvSpPr txBox="1"/>
              <p:nvPr/>
            </p:nvSpPr>
            <p:spPr>
              <a:xfrm>
                <a:off x="6490053" y="2528442"/>
                <a:ext cx="2318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나를 위해 </a:t>
                </a:r>
                <a:r>
                  <a:rPr lang="ko-KR" altLang="en-US" sz="1400" b="1" dirty="0" err="1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인공지능에게</a:t>
                </a:r>
                <a:endPara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algn="ctr"/>
                <a:r>
                  <a:rPr lang="ko-KR" altLang="en-US" sz="14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거짓말을 시키는 것이 옳은가 </a:t>
                </a:r>
                <a:r>
                  <a:rPr lang="en-US" altLang="ko-KR" sz="14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?</a:t>
                </a:r>
                <a:endParaRPr lang="ko-KR" altLang="en-US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4F7C0173-FDA0-84FF-033E-1BBA21E57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28338" y="1577426"/>
              <a:ext cx="443602" cy="5149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E20A8C73-820E-1325-CA80-1E03EF98F3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36448" y="1541461"/>
              <a:ext cx="443602" cy="5149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D2F73ED-33FA-1785-2DDE-4CB6F76F2D6B}"/>
              </a:ext>
            </a:extLst>
          </p:cNvPr>
          <p:cNvSpPr txBox="1"/>
          <p:nvPr/>
        </p:nvSpPr>
        <p:spPr>
          <a:xfrm>
            <a:off x="964555" y="263483"/>
            <a:ext cx="2366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 윤리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DC0A1E1-4475-5C94-723C-E64A16331E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0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0457B0A-7A3A-2864-63F5-A428F231D7A9}"/>
              </a:ext>
            </a:extLst>
          </p:cNvPr>
          <p:cNvGrpSpPr/>
          <p:nvPr/>
        </p:nvGrpSpPr>
        <p:grpSpPr>
          <a:xfrm>
            <a:off x="3162620" y="1561483"/>
            <a:ext cx="2895600" cy="2513602"/>
            <a:chOff x="2019620" y="1411583"/>
            <a:chExt cx="2895600" cy="25136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DA6EC1-61D2-6AF3-37F0-A2D70C74A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19620" y="1411583"/>
              <a:ext cx="2895600" cy="1905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CA9959-08AB-D9B0-1DFB-8DC50F991644}"/>
                </a:ext>
              </a:extLst>
            </p:cNvPr>
            <p:cNvSpPr txBox="1"/>
            <p:nvPr/>
          </p:nvSpPr>
          <p:spPr>
            <a:xfrm>
              <a:off x="2770440" y="3340410"/>
              <a:ext cx="14350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선로변경 문제</a:t>
              </a:r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  <a:p>
              <a:pPr algn="ctr"/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선택의 문제</a:t>
              </a:r>
              <a:endPara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CC0CA1D-210F-7550-588F-30F0628A69C7}"/>
              </a:ext>
            </a:extLst>
          </p:cNvPr>
          <p:cNvGrpSpPr/>
          <p:nvPr/>
        </p:nvGrpSpPr>
        <p:grpSpPr>
          <a:xfrm>
            <a:off x="6229727" y="1561483"/>
            <a:ext cx="2946673" cy="2513602"/>
            <a:chOff x="5086726" y="1411583"/>
            <a:chExt cx="2946673" cy="2513602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45BE1CC2-A6CE-FCD7-9992-E1D2407F1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86726" y="1411583"/>
              <a:ext cx="2946673" cy="190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E88B7F-8F2D-95F3-3D7E-42EFA4C2AC1E}"/>
                </a:ext>
              </a:extLst>
            </p:cNvPr>
            <p:cNvSpPr txBox="1"/>
            <p:nvPr/>
          </p:nvSpPr>
          <p:spPr>
            <a:xfrm>
              <a:off x="5986544" y="3340410"/>
              <a:ext cx="12939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육교 문제</a:t>
              </a:r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  <a:p>
              <a:pPr algn="ctr"/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도적덕인 문제</a:t>
              </a:r>
              <a:endPara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FA8E9C-3A1F-D746-43F4-E995A1090B52}"/>
              </a:ext>
            </a:extLst>
          </p:cNvPr>
          <p:cNvSpPr/>
          <p:nvPr/>
        </p:nvSpPr>
        <p:spPr>
          <a:xfrm>
            <a:off x="4919309" y="922699"/>
            <a:ext cx="211949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트롤리의 딜레마</a:t>
            </a:r>
            <a:endParaRPr lang="en-US" altLang="ko-KR" sz="240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  <a:sym typeface="Wingdings" pitchFamily="2" charset="2"/>
            </a:endParaRPr>
          </a:p>
        </p:txBody>
      </p:sp>
      <p:pic>
        <p:nvPicPr>
          <p:cNvPr id="11" name="Picture 4" descr="02">
            <a:extLst>
              <a:ext uri="{FF2B5EF4-FFF2-40B4-BE49-F238E27FC236}">
                <a16:creationId xmlns:a16="http://schemas.microsoft.com/office/drawing/2014/main" id="{47149172-7E0D-9732-7A0D-BF244D2CD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239" y="4568563"/>
            <a:ext cx="3675646" cy="206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B2E50D-B8E1-30FB-F48E-56785548E086}"/>
              </a:ext>
            </a:extLst>
          </p:cNvPr>
          <p:cNvSpPr txBox="1"/>
          <p:nvPr/>
        </p:nvSpPr>
        <p:spPr>
          <a:xfrm>
            <a:off x="5049931" y="4187915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자율주행차에 적용한다면 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82461B-5596-482F-F2E7-9C6BA2B70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0252" y="4568562"/>
            <a:ext cx="2784743" cy="20559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AA17B7-7931-3D71-AAFB-EC86039ADE97}"/>
              </a:ext>
            </a:extLst>
          </p:cNvPr>
          <p:cNvSpPr txBox="1"/>
          <p:nvPr/>
        </p:nvSpPr>
        <p:spPr>
          <a:xfrm>
            <a:off x="964555" y="263483"/>
            <a:ext cx="2366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 윤리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3CC6B5-CE51-BE68-93B0-DBA2592B804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7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BA87C0-641F-FC3C-5705-B4AE108983BD}"/>
              </a:ext>
            </a:extLst>
          </p:cNvPr>
          <p:cNvSpPr/>
          <p:nvPr/>
        </p:nvSpPr>
        <p:spPr>
          <a:xfrm>
            <a:off x="4463074" y="893369"/>
            <a:ext cx="4270721" cy="847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로봇 </a:t>
            </a:r>
            <a:r>
              <a:rPr lang="en-US" altLang="ko-KR" sz="3600" b="1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3</a:t>
            </a:r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원칙 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(1942, </a:t>
            </a:r>
            <a:r>
              <a:rPr lang="ko-KR" altLang="en-US" sz="1600" b="1" dirty="0" err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아이작</a:t>
            </a: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 </a:t>
            </a:r>
            <a:r>
              <a:rPr lang="ko-KR" altLang="en-US" sz="1600" b="1" dirty="0" err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아시모프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DC79E2-121D-EC0B-312E-F052F6626973}"/>
              </a:ext>
            </a:extLst>
          </p:cNvPr>
          <p:cNvSpPr/>
          <p:nvPr/>
        </p:nvSpPr>
        <p:spPr>
          <a:xfrm>
            <a:off x="1738040" y="1967105"/>
            <a:ext cx="8715920" cy="3281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7675" indent="-447675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(1)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로봇은 인간에 해를 가하거나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혹은 행동을 하지 않음으로써 </a:t>
            </a:r>
            <a:r>
              <a:rPr lang="ko-KR" altLang="en-US" sz="20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인간에게 해가 가도록 해서는 안 된다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.</a:t>
            </a:r>
          </a:p>
          <a:p>
            <a:pPr marL="447675" indent="-447675"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sym typeface="Wingdings" pitchFamily="2" charset="2"/>
            </a:endParaRPr>
          </a:p>
          <a:p>
            <a:pPr marL="447675" indent="-447675">
              <a:lnSpc>
                <a:spcPct val="150000"/>
              </a:lnSpc>
            </a:pP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 (2)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로봇은 </a:t>
            </a:r>
            <a:r>
              <a:rPr lang="ko-KR" altLang="en-US" sz="20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인간이 내리는 명령들에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복종해야만 하며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단 이러한 명령들이 </a:t>
            </a:r>
            <a:r>
              <a:rPr lang="ko-KR" altLang="en-US" sz="20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첫 번째 법칙에 위배될 때에는 예외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로 한다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.</a:t>
            </a:r>
          </a:p>
          <a:p>
            <a:pPr marL="447675" indent="-447675"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sym typeface="Wingdings" pitchFamily="2" charset="2"/>
            </a:endParaRPr>
          </a:p>
          <a:p>
            <a:pPr marL="447675" indent="-447675">
              <a:lnSpc>
                <a:spcPct val="150000"/>
              </a:lnSpc>
            </a:pP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 (3)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로봇은 </a:t>
            </a:r>
            <a:r>
              <a:rPr lang="ko-KR" altLang="en-US" sz="20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자신의 존재를 보호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해야만 하며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단 그러한 보호가 </a:t>
            </a:r>
            <a:r>
              <a:rPr lang="ko-KR" altLang="en-US" sz="20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첫 번째와 두 번째 법칙에 위배될 때에는 예외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로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 </a:t>
            </a: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한다</a:t>
            </a:r>
            <a:r>
              <a:rPr lang="en-US" altLang="ko-KR" sz="200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.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sym typeface="Wingdings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1BD69-E69C-DDB7-AD9F-7ACE04EC6866}"/>
              </a:ext>
            </a:extLst>
          </p:cNvPr>
          <p:cNvSpPr txBox="1"/>
          <p:nvPr/>
        </p:nvSpPr>
        <p:spPr>
          <a:xfrm>
            <a:off x="1738040" y="1808191"/>
            <a:ext cx="8715920" cy="9734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447675" indent="-447675">
              <a:lnSpc>
                <a:spcPct val="150000"/>
              </a:lnSpc>
              <a:defRPr sz="20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en-US" altLang="ko-KR">
                <a:solidFill>
                  <a:schemeClr val="tx1"/>
                </a:solidFill>
              </a:rPr>
              <a:t> (0) </a:t>
            </a:r>
            <a:r>
              <a:rPr lang="ko-KR" altLang="en-US">
                <a:solidFill>
                  <a:schemeClr val="tx1"/>
                </a:solidFill>
              </a:rPr>
              <a:t>로봇은 인류에게 해를 가할 만한 명령을 받거나 행동을 하지 않음으로써 </a:t>
            </a:r>
            <a:r>
              <a:rPr lang="ko-KR" altLang="en-US" b="1">
                <a:solidFill>
                  <a:srgbClr val="FF0000"/>
                </a:solidFill>
              </a:rPr>
              <a:t>인류에게  해가 가해지는 것을 </a:t>
            </a:r>
            <a:r>
              <a:rPr lang="ko-KR" altLang="en-US" b="1">
                <a:solidFill>
                  <a:srgbClr val="0000FF"/>
                </a:solidFill>
              </a:rPr>
              <a:t>방치해서도 안 된다</a:t>
            </a:r>
            <a:r>
              <a:rPr lang="en-US" altLang="ko-KR" b="1">
                <a:solidFill>
                  <a:schemeClr val="tx1"/>
                </a:solidFill>
              </a:rPr>
              <a:t>.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F35B8-ED22-2FBC-69E6-659D4BB8B410}"/>
              </a:ext>
            </a:extLst>
          </p:cNvPr>
          <p:cNvSpPr txBox="1"/>
          <p:nvPr/>
        </p:nvSpPr>
        <p:spPr>
          <a:xfrm>
            <a:off x="964555" y="263483"/>
            <a:ext cx="2366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 윤리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F1B49C-8302-7F32-DCBE-9002F5267C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0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134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3005F9-09FC-745F-02F3-B52BF3910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61" y="0"/>
            <a:ext cx="4497185" cy="4497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90437C-F011-45B9-9E35-5DC034F04BB5}"/>
              </a:ext>
            </a:extLst>
          </p:cNvPr>
          <p:cNvSpPr txBox="1"/>
          <p:nvPr/>
        </p:nvSpPr>
        <p:spPr>
          <a:xfrm>
            <a:off x="2132026" y="3976911"/>
            <a:ext cx="7930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Machine Learning</a:t>
            </a:r>
          </a:p>
          <a:p>
            <a:pPr algn="ctr"/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기계 학습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046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7794CA-67A9-F828-321A-3DB2B59C6DFA}"/>
              </a:ext>
            </a:extLst>
          </p:cNvPr>
          <p:cNvGrpSpPr/>
          <p:nvPr/>
        </p:nvGrpSpPr>
        <p:grpSpPr>
          <a:xfrm>
            <a:off x="4847533" y="3495402"/>
            <a:ext cx="2505768" cy="2505768"/>
            <a:chOff x="4847533" y="3891642"/>
            <a:chExt cx="2505768" cy="250576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4540BA-BAC9-408E-5AB5-9DE66387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7533" y="3891642"/>
              <a:ext cx="2505768" cy="250576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C30680D-E985-73E1-2578-1512D7F068FB}"/>
                </a:ext>
              </a:extLst>
            </p:cNvPr>
            <p:cNvSpPr/>
            <p:nvPr/>
          </p:nvSpPr>
          <p:spPr>
            <a:xfrm>
              <a:off x="5720956" y="4569342"/>
              <a:ext cx="174726" cy="1991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2273731-02EE-1F7B-A41A-632ABFF6861E}"/>
                </a:ext>
              </a:extLst>
            </p:cNvPr>
            <p:cNvSpPr/>
            <p:nvPr/>
          </p:nvSpPr>
          <p:spPr>
            <a:xfrm>
              <a:off x="6244389" y="4569342"/>
              <a:ext cx="226657" cy="171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래픽 9" descr="느낌표">
              <a:extLst>
                <a:ext uri="{FF2B5EF4-FFF2-40B4-BE49-F238E27FC236}">
                  <a16:creationId xmlns:a16="http://schemas.microsoft.com/office/drawing/2014/main" id="{ED15A413-5FA3-08DC-6F52-CB84E39CD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63640" y="4576962"/>
              <a:ext cx="190500" cy="190500"/>
            </a:xfrm>
            <a:prstGeom prst="rect">
              <a:avLst/>
            </a:prstGeom>
          </p:spPr>
        </p:pic>
        <p:pic>
          <p:nvPicPr>
            <p:cNvPr id="14" name="그래픽 13" descr="펼쳐진 책">
              <a:extLst>
                <a:ext uri="{FF2B5EF4-FFF2-40B4-BE49-F238E27FC236}">
                  <a16:creationId xmlns:a16="http://schemas.microsoft.com/office/drawing/2014/main" id="{2374F2CC-8768-2095-4485-5DD70D330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86398" y="4554102"/>
              <a:ext cx="228601" cy="22860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49315" y="263483"/>
            <a:ext cx="4482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기계학습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이란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BA87C0-641F-FC3C-5705-B4AE108983BD}"/>
              </a:ext>
            </a:extLst>
          </p:cNvPr>
          <p:cNvSpPr/>
          <p:nvPr/>
        </p:nvSpPr>
        <p:spPr>
          <a:xfrm>
            <a:off x="2688658" y="2048830"/>
            <a:ext cx="6814686" cy="1842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b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인공지능 기반의 기술로서 컴퓨터가 </a:t>
            </a:r>
            <a:r>
              <a:rPr lang="ko-KR" altLang="en-US" sz="2600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데이터</a:t>
            </a:r>
            <a:r>
              <a:rPr lang="ko-KR" altLang="en-US" sz="2600" b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를 통해 </a:t>
            </a:r>
            <a:endParaRPr lang="en-US" altLang="ko-KR" sz="2600" b="1">
              <a:latin typeface="메이플스토리" panose="02000300000000000000" pitchFamily="2" charset="-127"/>
              <a:ea typeface="메이플스토리" panose="02000300000000000000" pitchFamily="2" charset="-127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b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스스로 </a:t>
            </a:r>
            <a:r>
              <a:rPr lang="ko-KR" altLang="en-US" sz="2600" b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학습</a:t>
            </a:r>
            <a:r>
              <a:rPr lang="ko-KR" altLang="en-US" sz="2600" b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하면서 새로운 지식을 얻어 </a:t>
            </a:r>
            <a:endParaRPr lang="en-US" altLang="ko-KR" sz="2600" b="1">
              <a:latin typeface="메이플스토리" panose="02000300000000000000" pitchFamily="2" charset="-127"/>
              <a:ea typeface="메이플스토리" panose="02000300000000000000" pitchFamily="2" charset="-127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b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자동으로 개선하고 결과를 </a:t>
            </a:r>
            <a:r>
              <a:rPr lang="ko-KR" altLang="en-US" sz="2600" b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예측</a:t>
            </a:r>
            <a:r>
              <a:rPr lang="ko-KR" altLang="en-US" sz="2600" b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하는 컴퓨터 알고리즘</a:t>
            </a:r>
            <a:endParaRPr lang="en-US" altLang="ko-KR" sz="2600" b="1" dirty="0">
              <a:latin typeface="메이플스토리" panose="02000300000000000000" pitchFamily="2" charset="-127"/>
              <a:ea typeface="메이플스토리" panose="02000300000000000000" pitchFamily="2" charset="-127"/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A46BCB-1121-B41E-C626-AED49CF46F6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80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64555" y="263483"/>
            <a:ext cx="4498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7A0879-E923-2E15-D939-F3BBA7D4A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717" y="1306278"/>
            <a:ext cx="9932565" cy="515049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8DF5ADD-A5F8-EF78-BB52-95FED48ECD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46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8A5049-00BB-57D6-F58A-77ED3828AA6A}"/>
              </a:ext>
            </a:extLst>
          </p:cNvPr>
          <p:cNvSpPr txBox="1"/>
          <p:nvPr/>
        </p:nvSpPr>
        <p:spPr>
          <a:xfrm>
            <a:off x="959004" y="263662"/>
            <a:ext cx="5479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Rule-based expert system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4EFBC5-C5DA-3CD4-EAC5-5BDEA5DE3725}"/>
              </a:ext>
            </a:extLst>
          </p:cNvPr>
          <p:cNvSpPr/>
          <p:nvPr/>
        </p:nvSpPr>
        <p:spPr>
          <a:xfrm>
            <a:off x="796561" y="2089535"/>
            <a:ext cx="10598876" cy="488371"/>
          </a:xfrm>
          <a:prstGeom prst="rect">
            <a:avLst/>
          </a:prstGeom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“if”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“else”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하드 </a:t>
            </a:r>
            <a:r>
              <a:rPr lang="ko-KR" altLang="en-US" sz="2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코딩된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명령을 사용하는 시스템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82FFA24-6950-308D-1847-A71EF8894220}"/>
              </a:ext>
            </a:extLst>
          </p:cNvPr>
          <p:cNvSpPr/>
          <p:nvPr/>
        </p:nvSpPr>
        <p:spPr>
          <a:xfrm>
            <a:off x="1025236" y="1632431"/>
            <a:ext cx="10141528" cy="1127616"/>
          </a:xfrm>
          <a:prstGeom prst="round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C70288-4E76-2850-6A49-F1612287115D}"/>
              </a:ext>
            </a:extLst>
          </p:cNvPr>
          <p:cNvSpPr/>
          <p:nvPr/>
        </p:nvSpPr>
        <p:spPr>
          <a:xfrm>
            <a:off x="3765368" y="1357468"/>
            <a:ext cx="4661263" cy="549926"/>
          </a:xfrm>
          <a:prstGeom prst="rect">
            <a:avLst/>
          </a:prstGeom>
          <a:solidFill>
            <a:schemeClr val="bg1"/>
          </a:solidFill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규칙 기반 전문가 시스템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Picture 2" descr="ê´ë ¨ ì´ë¯¸ì§">
            <a:extLst>
              <a:ext uri="{FF2B5EF4-FFF2-40B4-BE49-F238E27FC236}">
                <a16:creationId xmlns:a16="http://schemas.microsoft.com/office/drawing/2014/main" id="{A13C6645-77B0-FEAB-F5CE-81A44E324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87" y="3135199"/>
            <a:ext cx="4947013" cy="310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ê´ë ¨ ì´ë¯¸ì§">
            <a:extLst>
              <a:ext uri="{FF2B5EF4-FFF2-40B4-BE49-F238E27FC236}">
                <a16:creationId xmlns:a16="http://schemas.microsoft.com/office/drawing/2014/main" id="{5276AB42-C0FB-75F6-885E-4C82D7FD7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53" y="3135199"/>
            <a:ext cx="4819607" cy="31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266016-088C-1C2D-971E-ADCA95F887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1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E08992E-8F0A-71B9-3B33-E0300A9B4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09" y="1313163"/>
            <a:ext cx="2979463" cy="4035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CF4702-BA54-1C4B-B040-CB97D4F79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51" y="1313164"/>
            <a:ext cx="3462095" cy="404465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BA0D8C0-BA9A-EDB7-B191-F6FD4AE78E39}"/>
              </a:ext>
            </a:extLst>
          </p:cNvPr>
          <p:cNvSpPr/>
          <p:nvPr/>
        </p:nvSpPr>
        <p:spPr>
          <a:xfrm>
            <a:off x="1293828" y="1103586"/>
            <a:ext cx="9817240" cy="4278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57263" y="260112"/>
            <a:ext cx="2757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인공지능의 역사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2509F6-7522-4869-31DA-23DD6607C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94" y="1313164"/>
            <a:ext cx="3078011" cy="4035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326AB3-FDFA-88F9-D768-65CA2C73BE72}"/>
              </a:ext>
            </a:extLst>
          </p:cNvPr>
          <p:cNvSpPr txBox="1"/>
          <p:nvPr/>
        </p:nvSpPr>
        <p:spPr>
          <a:xfrm>
            <a:off x="4057996" y="5367158"/>
            <a:ext cx="410400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Alan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Mathison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Turing </a:t>
            </a:r>
          </a:p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(1912.6.23 ~ 1954.6.7)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영국의 수학자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암호학자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논리학자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99C233-77E8-507D-0CBF-279CBBD4048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2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-0.27422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1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23DE74E-5180-AD9E-69E6-A3A96E2DBF74}"/>
              </a:ext>
            </a:extLst>
          </p:cNvPr>
          <p:cNvSpPr/>
          <p:nvPr/>
        </p:nvSpPr>
        <p:spPr>
          <a:xfrm>
            <a:off x="3972365" y="1461704"/>
            <a:ext cx="4266319" cy="1211646"/>
          </a:xfrm>
          <a:prstGeom prst="rect">
            <a:avLst/>
          </a:prstGeom>
        </p:spPr>
        <p:txBody>
          <a:bodyPr wrap="square" lIns="117884" tIns="58944" rIns="117884" bIns="58944">
            <a:spAutoFit/>
          </a:bodyPr>
          <a:lstStyle/>
          <a:p>
            <a:pPr marL="562708" indent="-562708">
              <a:buFont typeface="Arial" panose="020B0604020202020204" pitchFamily="34" charset="0"/>
              <a:buChar char="•"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스팸 메일 필터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62708" indent="-562708">
              <a:buFont typeface="Arial" panose="020B0604020202020204" pitchFamily="34" charset="0"/>
              <a:buChar char="•"/>
            </a:pPr>
            <a:endParaRPr lang="en-US" altLang="ko-KR" sz="1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62708" indent="-562708">
              <a:buFont typeface="Arial" panose="020B0604020202020204" pitchFamily="34" charset="0"/>
              <a:buChar char="•"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얼굴 인식 시스템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3A3581-266E-55B6-5827-513EF07EE1D0}"/>
              </a:ext>
            </a:extLst>
          </p:cNvPr>
          <p:cNvSpPr/>
          <p:nvPr/>
        </p:nvSpPr>
        <p:spPr>
          <a:xfrm>
            <a:off x="1053891" y="3276600"/>
            <a:ext cx="10283662" cy="270436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7884" tIns="58944" rIns="117884" bIns="58944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많은 상황에 대한 규칙들을 모두 만들어 낼 수 없음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제작한 로직이 특정 </a:t>
            </a:r>
            <a:r>
              <a:rPr lang="ko-KR" altLang="en-US" sz="2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작업에만 국한</a:t>
            </a:r>
            <a:endParaRPr lang="en-US" altLang="ko-KR" sz="2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작업이 조금만 변경되더라도 전체 시스템을 다시 만들어야 할 가능성 높음</a:t>
            </a:r>
            <a:endParaRPr lang="en-US" altLang="ko-KR" sz="2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규칙을 설계하려면 해당 분야에 대해서 잘 알고 있어야 함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D15D1C5-5E17-1920-E95A-1EA2A491CCF1}"/>
              </a:ext>
            </a:extLst>
          </p:cNvPr>
          <p:cNvSpPr/>
          <p:nvPr/>
        </p:nvSpPr>
        <p:spPr>
          <a:xfrm>
            <a:off x="910595" y="3171825"/>
            <a:ext cx="10388858" cy="2810488"/>
          </a:xfrm>
          <a:prstGeom prst="roundRect">
            <a:avLst/>
          </a:prstGeom>
          <a:noFill/>
          <a:ln w="28575">
            <a:solidFill>
              <a:srgbClr val="6990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B06E8-EBED-463B-ADE9-ECFEB72FB5C3}"/>
              </a:ext>
            </a:extLst>
          </p:cNvPr>
          <p:cNvSpPr txBox="1"/>
          <p:nvPr/>
        </p:nvSpPr>
        <p:spPr>
          <a:xfrm>
            <a:off x="959004" y="263662"/>
            <a:ext cx="5479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Rule-based expert system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10AA4B-82F6-04FB-9653-C5DD685EF3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6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64555" y="263483"/>
            <a:ext cx="4581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Machine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Learning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등장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6C49-69C8-F671-8B4F-C19FCCCC9F21}"/>
              </a:ext>
            </a:extLst>
          </p:cNvPr>
          <p:cNvSpPr txBox="1"/>
          <p:nvPr/>
        </p:nvSpPr>
        <p:spPr>
          <a:xfrm>
            <a:off x="3914776" y="2364880"/>
            <a:ext cx="1625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Data</a:t>
            </a:r>
            <a:endParaRPr lang="ko-KR" altLang="en-US" sz="3600" b="1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392A5B8-1BA4-A817-757B-D954FA502DF4}"/>
              </a:ext>
            </a:extLst>
          </p:cNvPr>
          <p:cNvSpPr/>
          <p:nvPr/>
        </p:nvSpPr>
        <p:spPr>
          <a:xfrm>
            <a:off x="6816725" y="2143429"/>
            <a:ext cx="1550529" cy="9635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</a:t>
            </a:r>
          </a:p>
          <a:p>
            <a:pPr algn="ctr"/>
            <a:r>
              <a:rPr lang="en-US" altLang="ko-KR" sz="1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</a:t>
            </a:r>
            <a:r>
              <a:rPr lang="en-US" altLang="ko-KR" sz="1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4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7539E7E-07A8-953A-A960-2923A7103FA2}"/>
              </a:ext>
            </a:extLst>
          </p:cNvPr>
          <p:cNvSpPr/>
          <p:nvPr/>
        </p:nvSpPr>
        <p:spPr>
          <a:xfrm>
            <a:off x="5819211" y="2516033"/>
            <a:ext cx="553577" cy="314633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dk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68AB6-D442-30A3-1B13-95E4DC50EB2C}"/>
              </a:ext>
            </a:extLst>
          </p:cNvPr>
          <p:cNvSpPr txBox="1"/>
          <p:nvPr/>
        </p:nvSpPr>
        <p:spPr>
          <a:xfrm>
            <a:off x="2116467" y="3557975"/>
            <a:ext cx="79705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데이터를 이용한 학습을 통해 기계가 규칙을 만들어낸다</a:t>
            </a:r>
            <a:r>
              <a:rPr lang="en-US" altLang="ko-KR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ctr"/>
            <a:endParaRPr lang="en-US" altLang="ko-KR" sz="20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모델은 데이터와 결과를 이용하여 </a:t>
            </a:r>
            <a:r>
              <a:rPr lang="ko-KR" altLang="en-US" sz="200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</a:t>
            </a: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ko-KR" altLang="en-US" sz="200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패턴</a:t>
            </a: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찾아내서 </a:t>
            </a:r>
            <a:r>
              <a:rPr lang="ko-KR" altLang="en-US" sz="200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하고</a:t>
            </a:r>
            <a:endParaRPr lang="en-US" altLang="ko-KR" sz="20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찾아낸 </a:t>
            </a:r>
            <a:r>
              <a:rPr lang="ko-KR" altLang="en-US" sz="200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</a:t>
            </a: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ko-KR" altLang="en-US" sz="200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패턴</a:t>
            </a: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이용하여 새로운 데이터에 대한 </a:t>
            </a:r>
            <a:endParaRPr lang="en-US" altLang="ko-KR" sz="20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결과</a:t>
            </a:r>
            <a:r>
              <a:rPr lang="en-US" altLang="ko-KR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</a:t>
            </a:r>
            <a:r>
              <a:rPr lang="en-US" altLang="ko-KR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분포</a:t>
            </a:r>
            <a:r>
              <a:rPr lang="en-US" altLang="ko-KR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</a:t>
            </a:r>
            <a:r>
              <a:rPr lang="ko-KR" altLang="en-US" sz="200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</a:t>
            </a:r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581A50-77EA-1F6F-A003-C95CF948362F}"/>
              </a:ext>
            </a:extLst>
          </p:cNvPr>
          <p:cNvSpPr txBox="1"/>
          <p:nvPr/>
        </p:nvSpPr>
        <p:spPr>
          <a:xfrm>
            <a:off x="5414603" y="2122865"/>
            <a:ext cx="137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fit(</a:t>
            </a:r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6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102CFD-08D6-512B-4979-4206E7A18A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41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97F9D3-E93D-464C-B671-7FFC007B62B2}"/>
              </a:ext>
            </a:extLst>
          </p:cNvPr>
          <p:cNvSpPr/>
          <p:nvPr/>
        </p:nvSpPr>
        <p:spPr>
          <a:xfrm>
            <a:off x="4966479" y="1767993"/>
            <a:ext cx="2249497" cy="8233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데이터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(Train Data)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4F9F4D-0244-4707-AB00-64190B1870A4}"/>
              </a:ext>
            </a:extLst>
          </p:cNvPr>
          <p:cNvSpPr/>
          <p:nvPr/>
        </p:nvSpPr>
        <p:spPr>
          <a:xfrm>
            <a:off x="4966479" y="3561777"/>
            <a:ext cx="2249497" cy="8233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(ML Model)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F3C239BA-6681-4FBA-98D3-F225005C2C8E}"/>
              </a:ext>
            </a:extLst>
          </p:cNvPr>
          <p:cNvSpPr/>
          <p:nvPr/>
        </p:nvSpPr>
        <p:spPr>
          <a:xfrm>
            <a:off x="5872975" y="2856676"/>
            <a:ext cx="446049" cy="40011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7AB73-DAA2-43C6-A74E-5C903B0F0548}"/>
              </a:ext>
            </a:extLst>
          </p:cNvPr>
          <p:cNvSpPr txBox="1"/>
          <p:nvPr/>
        </p:nvSpPr>
        <p:spPr>
          <a:xfrm>
            <a:off x="6427113" y="2861568"/>
            <a:ext cx="2407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</a:t>
            </a:r>
            <a:r>
              <a:rPr lang="en-US" altLang="ko-KR" sz="20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규칙을 찾아냄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87C1BE-557A-4B60-BE70-5B3A4D03DD6B}"/>
              </a:ext>
            </a:extLst>
          </p:cNvPr>
          <p:cNvSpPr/>
          <p:nvPr/>
        </p:nvSpPr>
        <p:spPr>
          <a:xfrm>
            <a:off x="1775402" y="3594666"/>
            <a:ext cx="2249497" cy="8233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평가 데이터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(Test Data)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1A55EF-9DF8-4F2A-A93F-9F2E93F39CC9}"/>
              </a:ext>
            </a:extLst>
          </p:cNvPr>
          <p:cNvSpPr/>
          <p:nvPr/>
        </p:nvSpPr>
        <p:spPr>
          <a:xfrm>
            <a:off x="8157556" y="3561776"/>
            <a:ext cx="2249497" cy="8233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결과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(Result)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AD2BDBB-FBA2-4CF3-818A-4D5F3CB8CAD5}"/>
              </a:ext>
            </a:extLst>
          </p:cNvPr>
          <p:cNvSpPr/>
          <p:nvPr/>
        </p:nvSpPr>
        <p:spPr>
          <a:xfrm>
            <a:off x="7503392" y="3784910"/>
            <a:ext cx="366747" cy="3782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7E9F24-7D9A-42DC-B7AC-D92FF8970D71}"/>
              </a:ext>
            </a:extLst>
          </p:cNvPr>
          <p:cNvSpPr txBox="1"/>
          <p:nvPr/>
        </p:nvSpPr>
        <p:spPr>
          <a:xfrm>
            <a:off x="1158024" y="5583342"/>
            <a:ext cx="9866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새로운 데이터가 들어오면 기존에 학습된 규칙에 맞게 모델이 예측을 진행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E0CE183-6261-44B9-9EA2-82561C29D72F}"/>
              </a:ext>
            </a:extLst>
          </p:cNvPr>
          <p:cNvSpPr/>
          <p:nvPr/>
        </p:nvSpPr>
        <p:spPr>
          <a:xfrm>
            <a:off x="4317409" y="3784910"/>
            <a:ext cx="366747" cy="3782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A88074-2152-405B-8191-4B588D7E6E0D}"/>
              </a:ext>
            </a:extLst>
          </p:cNvPr>
          <p:cNvSpPr txBox="1"/>
          <p:nvPr/>
        </p:nvSpPr>
        <p:spPr>
          <a:xfrm>
            <a:off x="5770743" y="4521228"/>
            <a:ext cx="4636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 </a:t>
            </a:r>
            <a:r>
              <a:rPr lang="en-US" altLang="ko-KR" sz="20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새로운 데이터에 대한 결과를 예상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057AD0-692A-43D5-B3E2-F9B4CBEDE1AA}"/>
              </a:ext>
            </a:extLst>
          </p:cNvPr>
          <p:cNvSpPr txBox="1"/>
          <p:nvPr/>
        </p:nvSpPr>
        <p:spPr>
          <a:xfrm>
            <a:off x="7489910" y="4168758"/>
            <a:ext cx="3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6B59C2-34AC-49B4-9010-8D026006347D}"/>
              </a:ext>
            </a:extLst>
          </p:cNvPr>
          <p:cNvSpPr txBox="1"/>
          <p:nvPr/>
        </p:nvSpPr>
        <p:spPr>
          <a:xfrm>
            <a:off x="5372881" y="2845556"/>
            <a:ext cx="446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505E68-30BB-4A2E-88CF-404659D4A8DC}"/>
              </a:ext>
            </a:extLst>
          </p:cNvPr>
          <p:cNvSpPr txBox="1"/>
          <p:nvPr/>
        </p:nvSpPr>
        <p:spPr>
          <a:xfrm>
            <a:off x="4272664" y="4168758"/>
            <a:ext cx="446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0875EC-02DA-4C89-515C-855ED92A84E8}"/>
              </a:ext>
            </a:extLst>
          </p:cNvPr>
          <p:cNvSpPr txBox="1"/>
          <p:nvPr/>
        </p:nvSpPr>
        <p:spPr>
          <a:xfrm>
            <a:off x="964555" y="263483"/>
            <a:ext cx="5663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Machine Learning(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기계 학습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D9664B-DFF5-491E-751A-3063F6D2C5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9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FFE43BE-D128-D239-299F-32CC032DDC9A}"/>
              </a:ext>
            </a:extLst>
          </p:cNvPr>
          <p:cNvSpPr txBox="1"/>
          <p:nvPr/>
        </p:nvSpPr>
        <p:spPr>
          <a:xfrm>
            <a:off x="4103532" y="1111343"/>
            <a:ext cx="3988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요구사항 분석 단계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A6A71A4-A531-C10F-D851-1F56935EE645}"/>
              </a:ext>
            </a:extLst>
          </p:cNvPr>
          <p:cNvGrpSpPr/>
          <p:nvPr/>
        </p:nvGrpSpPr>
        <p:grpSpPr>
          <a:xfrm>
            <a:off x="4138527" y="2082266"/>
            <a:ext cx="3902243" cy="3404135"/>
            <a:chOff x="3748415" y="1995551"/>
            <a:chExt cx="3902243" cy="367837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B5C2EF5-AF66-1319-C179-F6E24A45BF30}"/>
                </a:ext>
              </a:extLst>
            </p:cNvPr>
            <p:cNvSpPr/>
            <p:nvPr/>
          </p:nvSpPr>
          <p:spPr>
            <a:xfrm>
              <a:off x="3852847" y="1995551"/>
              <a:ext cx="530942" cy="5450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EB39792-CFB0-D57E-7864-47FD557951E9}"/>
                </a:ext>
              </a:extLst>
            </p:cNvPr>
            <p:cNvSpPr/>
            <p:nvPr/>
          </p:nvSpPr>
          <p:spPr>
            <a:xfrm>
              <a:off x="6750563" y="5142984"/>
              <a:ext cx="530942" cy="53094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44C4B3-77F8-B402-58DC-97655A26C3AB}"/>
                </a:ext>
              </a:extLst>
            </p:cNvPr>
            <p:cNvSpPr/>
            <p:nvPr/>
          </p:nvSpPr>
          <p:spPr>
            <a:xfrm>
              <a:off x="5954628" y="2014288"/>
              <a:ext cx="530942" cy="53094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7C96B1-127B-FF2C-84FD-0587BE7682A9}"/>
                </a:ext>
              </a:extLst>
            </p:cNvPr>
            <p:cNvSpPr/>
            <p:nvPr/>
          </p:nvSpPr>
          <p:spPr>
            <a:xfrm>
              <a:off x="4881716" y="3152264"/>
              <a:ext cx="2428568" cy="1337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57E1658B-9A6F-DC05-5DFB-36D0481EF0E4}"/>
                </a:ext>
              </a:extLst>
            </p:cNvPr>
            <p:cNvSpPr/>
            <p:nvPr/>
          </p:nvSpPr>
          <p:spPr>
            <a:xfrm rot="10800000">
              <a:off x="4536427" y="2835677"/>
              <a:ext cx="1347020" cy="304800"/>
            </a:xfrm>
            <a:prstGeom prst="trapezoid">
              <a:avLst>
                <a:gd name="adj" fmla="val 125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32266C2B-C027-B877-021B-42C7FC17ED4E}"/>
                </a:ext>
              </a:extLst>
            </p:cNvPr>
            <p:cNvSpPr/>
            <p:nvPr/>
          </p:nvSpPr>
          <p:spPr>
            <a:xfrm>
              <a:off x="6303638" y="4489451"/>
              <a:ext cx="1347020" cy="304800"/>
            </a:xfrm>
            <a:prstGeom prst="trapezoid">
              <a:avLst>
                <a:gd name="adj" fmla="val 125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723A6C-4923-E9E4-EB06-887218D37886}"/>
                </a:ext>
              </a:extLst>
            </p:cNvPr>
            <p:cNvSpPr txBox="1"/>
            <p:nvPr/>
          </p:nvSpPr>
          <p:spPr>
            <a:xfrm>
              <a:off x="5441436" y="3497692"/>
              <a:ext cx="1309127" cy="69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?</a:t>
              </a:r>
              <a:endParaRPr lang="ko-KR" altLang="en-US" sz="36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B2E388-A639-66C1-769C-6352D969825F}"/>
                </a:ext>
              </a:extLst>
            </p:cNvPr>
            <p:cNvSpPr txBox="1"/>
            <p:nvPr/>
          </p:nvSpPr>
          <p:spPr>
            <a:xfrm>
              <a:off x="5993378" y="2084420"/>
              <a:ext cx="453441" cy="43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Y</a:t>
              </a:r>
              <a:endPara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A50945-CFB5-5EED-ADB7-D7053FB96643}"/>
                </a:ext>
              </a:extLst>
            </p:cNvPr>
            <p:cNvSpPr txBox="1"/>
            <p:nvPr/>
          </p:nvSpPr>
          <p:spPr>
            <a:xfrm>
              <a:off x="6640495" y="5220349"/>
              <a:ext cx="739805" cy="43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Z</a:t>
              </a:r>
              <a:endPara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" name="화살표: 굽음 17">
              <a:extLst>
                <a:ext uri="{FF2B5EF4-FFF2-40B4-BE49-F238E27FC236}">
                  <a16:creationId xmlns:a16="http://schemas.microsoft.com/office/drawing/2014/main" id="{4F88AAF3-59D9-D0B6-9847-4A46B4191276}"/>
                </a:ext>
              </a:extLst>
            </p:cNvPr>
            <p:cNvSpPr/>
            <p:nvPr/>
          </p:nvSpPr>
          <p:spPr>
            <a:xfrm rot="5400000">
              <a:off x="4446668" y="2231189"/>
              <a:ext cx="363791" cy="388317"/>
            </a:xfrm>
            <a:prstGeom prst="ben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9" name="화살표: 굽음 18">
              <a:extLst>
                <a:ext uri="{FF2B5EF4-FFF2-40B4-BE49-F238E27FC236}">
                  <a16:creationId xmlns:a16="http://schemas.microsoft.com/office/drawing/2014/main" id="{7F476DA5-B756-5890-3B13-AEF794B6E2F9}"/>
                </a:ext>
              </a:extLst>
            </p:cNvPr>
            <p:cNvSpPr/>
            <p:nvPr/>
          </p:nvSpPr>
          <p:spPr>
            <a:xfrm rot="5400000" flipV="1">
              <a:off x="5532617" y="2231188"/>
              <a:ext cx="363793" cy="388318"/>
            </a:xfrm>
            <a:prstGeom prst="ben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3" name="화살표: 아래쪽 22">
              <a:extLst>
                <a:ext uri="{FF2B5EF4-FFF2-40B4-BE49-F238E27FC236}">
                  <a16:creationId xmlns:a16="http://schemas.microsoft.com/office/drawing/2014/main" id="{82879FB5-407C-1388-F940-CA19B755C875}"/>
                </a:ext>
              </a:extLst>
            </p:cNvPr>
            <p:cNvSpPr/>
            <p:nvPr/>
          </p:nvSpPr>
          <p:spPr>
            <a:xfrm>
              <a:off x="6912074" y="4844608"/>
              <a:ext cx="196648" cy="254444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D9DCE7-EFC7-2521-96F4-4EC4447E4612}"/>
                </a:ext>
              </a:extLst>
            </p:cNvPr>
            <p:cNvSpPr txBox="1"/>
            <p:nvPr/>
          </p:nvSpPr>
          <p:spPr>
            <a:xfrm>
              <a:off x="3748415" y="2063588"/>
              <a:ext cx="739805" cy="43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X</a:t>
              </a:r>
              <a:endPara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DE4E081-BCB1-EDFE-A1D3-A41E7351EB81}"/>
              </a:ext>
            </a:extLst>
          </p:cNvPr>
          <p:cNvSpPr/>
          <p:nvPr/>
        </p:nvSpPr>
        <p:spPr>
          <a:xfrm>
            <a:off x="2851355" y="5880729"/>
            <a:ext cx="6499122" cy="40011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r>
              <a:rPr lang="ko-KR" altLang="en-US" b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b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ko-KR" altLang="en-US" b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입력하면 어떤 일이 발생해서 </a:t>
            </a:r>
            <a:r>
              <a:rPr lang="en-US" altLang="ko-KR" b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Z</a:t>
            </a:r>
            <a:r>
              <a:rPr lang="ko-KR" altLang="en-US" b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라는 결과가 나올까</a:t>
            </a:r>
            <a:r>
              <a:rPr lang="en-US" altLang="ko-KR" b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b="1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5E50A-D1E1-C6A2-C7A9-6B08901A539E}"/>
              </a:ext>
            </a:extLst>
          </p:cNvPr>
          <p:cNvSpPr txBox="1"/>
          <p:nvPr/>
        </p:nvSpPr>
        <p:spPr>
          <a:xfrm>
            <a:off x="964555" y="263483"/>
            <a:ext cx="5663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Machine Learning(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기계 학습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C9EC7F-1F4E-3DE5-B32D-2F34E42F26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64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9804AC2F-D4C7-0EC0-416D-B983BBE1EB3B}"/>
              </a:ext>
            </a:extLst>
          </p:cNvPr>
          <p:cNvSpPr/>
          <p:nvPr/>
        </p:nvSpPr>
        <p:spPr>
          <a:xfrm>
            <a:off x="4027479" y="5842502"/>
            <a:ext cx="4596675" cy="44561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내부의 </a:t>
            </a:r>
            <a:r>
              <a:rPr lang="en-US" altLang="ko-KR" sz="2000" b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r>
              <a:rPr lang="ko-KR" altLang="en-US" sz="2000" b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무슨 규칙인거지</a:t>
            </a:r>
            <a:r>
              <a:rPr lang="en-US" altLang="ko-KR" sz="2000" b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        +</a:t>
            </a:r>
            <a:endParaRPr lang="ko-KR" altLang="en-US" sz="2000" b="1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AEB86348-C4C5-DE36-5483-D7D0435F3678}"/>
              </a:ext>
            </a:extLst>
          </p:cNvPr>
          <p:cNvGrpSpPr/>
          <p:nvPr/>
        </p:nvGrpSpPr>
        <p:grpSpPr>
          <a:xfrm>
            <a:off x="1991669" y="1619252"/>
            <a:ext cx="8221488" cy="3894309"/>
            <a:chOff x="1020118" y="1138077"/>
            <a:chExt cx="9538954" cy="451835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E00E694-2366-4593-0630-4C39DCA2A1AA}"/>
                </a:ext>
              </a:extLst>
            </p:cNvPr>
            <p:cNvGrpSpPr/>
            <p:nvPr/>
          </p:nvGrpSpPr>
          <p:grpSpPr>
            <a:xfrm>
              <a:off x="1595681" y="1333340"/>
              <a:ext cx="1448614" cy="1472566"/>
              <a:chOff x="1656537" y="2504669"/>
              <a:chExt cx="2134413" cy="188739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6BCC013-71F1-02DD-DDAE-D2A95AAF0025}"/>
                  </a:ext>
                </a:extLst>
              </p:cNvPr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0E315DCD-2A0D-9878-C32F-0E535933C055}"/>
                  </a:ext>
                </a:extLst>
              </p:cNvPr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3E6D043A-6EB2-C920-2EC1-956B27839183}"/>
                  </a:ext>
                </a:extLst>
              </p:cNvPr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E08C19-B367-372B-F2E3-A26FE6FFC33A}"/>
                  </a:ext>
                </a:extLst>
              </p:cNvPr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?</a:t>
                </a:r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9" name="화살표: 굽음 18">
                <a:extLst>
                  <a:ext uri="{FF2B5EF4-FFF2-40B4-BE49-F238E27FC236}">
                    <a16:creationId xmlns:a16="http://schemas.microsoft.com/office/drawing/2014/main" id="{F5C61E6B-CB8D-E1EE-50E3-06001DD0DD03}"/>
                  </a:ext>
                </a:extLst>
              </p:cNvPr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0" name="화살표: 굽음 19">
                <a:extLst>
                  <a:ext uri="{FF2B5EF4-FFF2-40B4-BE49-F238E27FC236}">
                    <a16:creationId xmlns:a16="http://schemas.microsoft.com/office/drawing/2014/main" id="{0319184A-AC8E-3466-1624-578395C61541}"/>
                  </a:ext>
                </a:extLst>
              </p:cNvPr>
              <p:cNvSpPr/>
              <p:nvPr/>
            </p:nvSpPr>
            <p:spPr>
              <a:xfrm rot="5400000" flipV="1">
                <a:off x="2377144" y="2497361"/>
                <a:ext cx="240447" cy="255064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1" name="화살표: 아래쪽 20">
                <a:extLst>
                  <a:ext uri="{FF2B5EF4-FFF2-40B4-BE49-F238E27FC236}">
                    <a16:creationId xmlns:a16="http://schemas.microsoft.com/office/drawing/2014/main" id="{D4A2EAC6-C5BB-94F1-DA53-1A3AAC24FF51}"/>
                  </a:ext>
                </a:extLst>
              </p:cNvPr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50C9996-76B3-8D19-F293-006E93E5321C}"/>
                </a:ext>
              </a:extLst>
            </p:cNvPr>
            <p:cNvGrpSpPr/>
            <p:nvPr/>
          </p:nvGrpSpPr>
          <p:grpSpPr>
            <a:xfrm>
              <a:off x="9110458" y="1358008"/>
              <a:ext cx="1448614" cy="1472566"/>
              <a:chOff x="1656537" y="2504669"/>
              <a:chExt cx="2134413" cy="188739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3372381-F01E-AEA7-F099-5EE3187621D6}"/>
                  </a:ext>
                </a:extLst>
              </p:cNvPr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사다리꼴 25">
                <a:extLst>
                  <a:ext uri="{FF2B5EF4-FFF2-40B4-BE49-F238E27FC236}">
                    <a16:creationId xmlns:a16="http://schemas.microsoft.com/office/drawing/2014/main" id="{89363116-BA89-B797-A916-AEFA99FCA4AC}"/>
                  </a:ext>
                </a:extLst>
              </p:cNvPr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7" name="사다리꼴 26">
                <a:extLst>
                  <a:ext uri="{FF2B5EF4-FFF2-40B4-BE49-F238E27FC236}">
                    <a16:creationId xmlns:a16="http://schemas.microsoft.com/office/drawing/2014/main" id="{384DED34-DDC6-93ED-1500-4A940CD67826}"/>
                  </a:ext>
                </a:extLst>
              </p:cNvPr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5F078A-E751-0618-5642-DE196EE8F91B}"/>
                  </a:ext>
                </a:extLst>
              </p:cNvPr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?</a:t>
                </a:r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9" name="화살표: 굽음 28">
                <a:extLst>
                  <a:ext uri="{FF2B5EF4-FFF2-40B4-BE49-F238E27FC236}">
                    <a16:creationId xmlns:a16="http://schemas.microsoft.com/office/drawing/2014/main" id="{DAD35CF4-70C7-A9DF-FC92-6B2BA468A7A9}"/>
                  </a:ext>
                </a:extLst>
              </p:cNvPr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30" name="화살표: 굽음 29">
                <a:extLst>
                  <a:ext uri="{FF2B5EF4-FFF2-40B4-BE49-F238E27FC236}">
                    <a16:creationId xmlns:a16="http://schemas.microsoft.com/office/drawing/2014/main" id="{9F002D0C-8E2B-6D7B-0917-F008013E1CB1}"/>
                  </a:ext>
                </a:extLst>
              </p:cNvPr>
              <p:cNvSpPr/>
              <p:nvPr/>
            </p:nvSpPr>
            <p:spPr>
              <a:xfrm rot="5400000" flipV="1">
                <a:off x="2377144" y="2497361"/>
                <a:ext cx="240447" cy="255064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31" name="화살표: 아래쪽 30">
                <a:extLst>
                  <a:ext uri="{FF2B5EF4-FFF2-40B4-BE49-F238E27FC236}">
                    <a16:creationId xmlns:a16="http://schemas.microsoft.com/office/drawing/2014/main" id="{836F5BCE-FE04-1A7C-0286-5CEC57DA5ABB}"/>
                  </a:ext>
                </a:extLst>
              </p:cNvPr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B29ED48-605B-1A8B-F8D1-72DA6DD6349A}"/>
                </a:ext>
              </a:extLst>
            </p:cNvPr>
            <p:cNvGrpSpPr/>
            <p:nvPr/>
          </p:nvGrpSpPr>
          <p:grpSpPr>
            <a:xfrm>
              <a:off x="5375275" y="1333340"/>
              <a:ext cx="1448614" cy="1472566"/>
              <a:chOff x="1656537" y="2504669"/>
              <a:chExt cx="2134413" cy="1887397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28C7494-3F5B-1194-8CD7-84B42B6F5A28}"/>
                  </a:ext>
                </a:extLst>
              </p:cNvPr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34" name="사다리꼴 33">
                <a:extLst>
                  <a:ext uri="{FF2B5EF4-FFF2-40B4-BE49-F238E27FC236}">
                    <a16:creationId xmlns:a16="http://schemas.microsoft.com/office/drawing/2014/main" id="{21F5F81F-27BF-A0F9-D5F8-6590012F0E87}"/>
                  </a:ext>
                </a:extLst>
              </p:cNvPr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49962CC7-88F3-AE64-1DCD-ADBB776847B7}"/>
                  </a:ext>
                </a:extLst>
              </p:cNvPr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899316-5FD3-5316-E5B2-F251ADCFA4BA}"/>
                  </a:ext>
                </a:extLst>
              </p:cNvPr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?</a:t>
                </a:r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37" name="화살표: 굽음 36">
                <a:extLst>
                  <a:ext uri="{FF2B5EF4-FFF2-40B4-BE49-F238E27FC236}">
                    <a16:creationId xmlns:a16="http://schemas.microsoft.com/office/drawing/2014/main" id="{A53F600C-AB40-F6B9-CAAC-B31A5AFD30BE}"/>
                  </a:ext>
                </a:extLst>
              </p:cNvPr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38" name="화살표: 굽음 37">
                <a:extLst>
                  <a:ext uri="{FF2B5EF4-FFF2-40B4-BE49-F238E27FC236}">
                    <a16:creationId xmlns:a16="http://schemas.microsoft.com/office/drawing/2014/main" id="{B6C6F0FE-99AB-64BB-82E1-D9EB5CA39B98}"/>
                  </a:ext>
                </a:extLst>
              </p:cNvPr>
              <p:cNvSpPr/>
              <p:nvPr/>
            </p:nvSpPr>
            <p:spPr>
              <a:xfrm rot="5400000" flipV="1">
                <a:off x="2377144" y="2497361"/>
                <a:ext cx="240447" cy="255064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39" name="화살표: 아래쪽 38">
                <a:extLst>
                  <a:ext uri="{FF2B5EF4-FFF2-40B4-BE49-F238E27FC236}">
                    <a16:creationId xmlns:a16="http://schemas.microsoft.com/office/drawing/2014/main" id="{B44925F7-64BC-DBEC-C9DE-0E801DF9716B}"/>
                  </a:ext>
                </a:extLst>
              </p:cNvPr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990A962-4DCA-C349-584D-DA5AAE2ACAE7}"/>
                </a:ext>
              </a:extLst>
            </p:cNvPr>
            <p:cNvGrpSpPr/>
            <p:nvPr/>
          </p:nvGrpSpPr>
          <p:grpSpPr>
            <a:xfrm>
              <a:off x="3475171" y="1333340"/>
              <a:ext cx="1448614" cy="1472566"/>
              <a:chOff x="1656537" y="2504669"/>
              <a:chExt cx="2134413" cy="188739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9EB5B4E-141E-BCC9-9E94-4599A325D501}"/>
                  </a:ext>
                </a:extLst>
              </p:cNvPr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2" name="사다리꼴 41">
                <a:extLst>
                  <a:ext uri="{FF2B5EF4-FFF2-40B4-BE49-F238E27FC236}">
                    <a16:creationId xmlns:a16="http://schemas.microsoft.com/office/drawing/2014/main" id="{40A3FB9F-A768-9C2C-4199-C168D037CA5C}"/>
                  </a:ext>
                </a:extLst>
              </p:cNvPr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3" name="사다리꼴 42">
                <a:extLst>
                  <a:ext uri="{FF2B5EF4-FFF2-40B4-BE49-F238E27FC236}">
                    <a16:creationId xmlns:a16="http://schemas.microsoft.com/office/drawing/2014/main" id="{7CD556F5-163B-5A2B-A210-37ACEAAD511B}"/>
                  </a:ext>
                </a:extLst>
              </p:cNvPr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494234-C649-D33D-DD8D-DE3DADFDF353}"/>
                  </a:ext>
                </a:extLst>
              </p:cNvPr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?</a:t>
                </a:r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5" name="화살표: 굽음 44">
                <a:extLst>
                  <a:ext uri="{FF2B5EF4-FFF2-40B4-BE49-F238E27FC236}">
                    <a16:creationId xmlns:a16="http://schemas.microsoft.com/office/drawing/2014/main" id="{B894EFFB-DE64-FCF4-6869-0D2051B79F15}"/>
                  </a:ext>
                </a:extLst>
              </p:cNvPr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6" name="화살표: 굽음 45">
                <a:extLst>
                  <a:ext uri="{FF2B5EF4-FFF2-40B4-BE49-F238E27FC236}">
                    <a16:creationId xmlns:a16="http://schemas.microsoft.com/office/drawing/2014/main" id="{0953D13C-2DCE-2E1E-4A03-E7CD1863463E}"/>
                  </a:ext>
                </a:extLst>
              </p:cNvPr>
              <p:cNvSpPr/>
              <p:nvPr/>
            </p:nvSpPr>
            <p:spPr>
              <a:xfrm rot="5400000" flipV="1">
                <a:off x="2377144" y="2497361"/>
                <a:ext cx="240447" cy="255064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7" name="화살표: 아래쪽 46">
                <a:extLst>
                  <a:ext uri="{FF2B5EF4-FFF2-40B4-BE49-F238E27FC236}">
                    <a16:creationId xmlns:a16="http://schemas.microsoft.com/office/drawing/2014/main" id="{A768E94F-4DC8-D877-0A28-A949EA06ECB9}"/>
                  </a:ext>
                </a:extLst>
              </p:cNvPr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38F55C5-1E48-62B7-8968-D47C428B55BA}"/>
                </a:ext>
              </a:extLst>
            </p:cNvPr>
            <p:cNvGrpSpPr/>
            <p:nvPr/>
          </p:nvGrpSpPr>
          <p:grpSpPr>
            <a:xfrm>
              <a:off x="7266822" y="1375173"/>
              <a:ext cx="1448614" cy="1472566"/>
              <a:chOff x="1656537" y="2504669"/>
              <a:chExt cx="2134413" cy="1887397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6DFB9D4-4B8A-9CE5-0733-5E6D4FD4F3EE}"/>
                  </a:ext>
                </a:extLst>
              </p:cNvPr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50" name="사다리꼴 49">
                <a:extLst>
                  <a:ext uri="{FF2B5EF4-FFF2-40B4-BE49-F238E27FC236}">
                    <a16:creationId xmlns:a16="http://schemas.microsoft.com/office/drawing/2014/main" id="{C45DA205-AB43-F8E0-F663-7FFA20021449}"/>
                  </a:ext>
                </a:extLst>
              </p:cNvPr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51" name="사다리꼴 50">
                <a:extLst>
                  <a:ext uri="{FF2B5EF4-FFF2-40B4-BE49-F238E27FC236}">
                    <a16:creationId xmlns:a16="http://schemas.microsoft.com/office/drawing/2014/main" id="{7C119B49-C9E4-EAAF-B6CE-E2FA9A0B1F2A}"/>
                  </a:ext>
                </a:extLst>
              </p:cNvPr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27051E2-2181-DED9-A124-16B92735FFB5}"/>
                  </a:ext>
                </a:extLst>
              </p:cNvPr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?</a:t>
                </a:r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53" name="화살표: 굽음 52">
                <a:extLst>
                  <a:ext uri="{FF2B5EF4-FFF2-40B4-BE49-F238E27FC236}">
                    <a16:creationId xmlns:a16="http://schemas.microsoft.com/office/drawing/2014/main" id="{8D918AA6-F78D-2D93-0BA0-808F469AA815}"/>
                  </a:ext>
                </a:extLst>
              </p:cNvPr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54" name="화살표: 굽음 53">
                <a:extLst>
                  <a:ext uri="{FF2B5EF4-FFF2-40B4-BE49-F238E27FC236}">
                    <a16:creationId xmlns:a16="http://schemas.microsoft.com/office/drawing/2014/main" id="{4424B45E-D263-8407-BAC2-0B69C4E6786C}"/>
                  </a:ext>
                </a:extLst>
              </p:cNvPr>
              <p:cNvSpPr/>
              <p:nvPr/>
            </p:nvSpPr>
            <p:spPr>
              <a:xfrm rot="5400000" flipV="1">
                <a:off x="2377144" y="2497361"/>
                <a:ext cx="240447" cy="255064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55" name="화살표: 아래쪽 54">
                <a:extLst>
                  <a:ext uri="{FF2B5EF4-FFF2-40B4-BE49-F238E27FC236}">
                    <a16:creationId xmlns:a16="http://schemas.microsoft.com/office/drawing/2014/main" id="{4D9FA310-D697-8C6E-9010-057484C19AD6}"/>
                  </a:ext>
                </a:extLst>
              </p:cNvPr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74CD0185-2617-7AAF-1364-60553EA46169}"/>
                </a:ext>
              </a:extLst>
            </p:cNvPr>
            <p:cNvSpPr/>
            <p:nvPr/>
          </p:nvSpPr>
          <p:spPr>
            <a:xfrm>
              <a:off x="1020118" y="1138077"/>
              <a:ext cx="446423" cy="3905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7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2D27F893-4B21-1EC7-8833-0AC2EDAC7CEE}"/>
                </a:ext>
              </a:extLst>
            </p:cNvPr>
            <p:cNvSpPr/>
            <p:nvPr/>
          </p:nvSpPr>
          <p:spPr>
            <a:xfrm>
              <a:off x="6065815" y="1177985"/>
              <a:ext cx="446423" cy="3905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3AE38688-650A-5BAC-021D-D01E795516F7}"/>
                </a:ext>
              </a:extLst>
            </p:cNvPr>
            <p:cNvSpPr/>
            <p:nvPr/>
          </p:nvSpPr>
          <p:spPr>
            <a:xfrm>
              <a:off x="4903320" y="1167056"/>
              <a:ext cx="446423" cy="3905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D511EA0-0DC8-B494-9829-EFD71B1BAF6E}"/>
                </a:ext>
              </a:extLst>
            </p:cNvPr>
            <p:cNvSpPr/>
            <p:nvPr/>
          </p:nvSpPr>
          <p:spPr>
            <a:xfrm>
              <a:off x="4220543" y="1162746"/>
              <a:ext cx="446423" cy="3905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DD55EC9F-EECC-7FFE-8B57-E27FD60696D3}"/>
                </a:ext>
              </a:extLst>
            </p:cNvPr>
            <p:cNvSpPr/>
            <p:nvPr/>
          </p:nvSpPr>
          <p:spPr>
            <a:xfrm>
              <a:off x="2972337" y="1149488"/>
              <a:ext cx="446423" cy="3905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495036D6-76F4-4390-6BBD-B453972A2B1B}"/>
                </a:ext>
              </a:extLst>
            </p:cNvPr>
            <p:cNvSpPr/>
            <p:nvPr/>
          </p:nvSpPr>
          <p:spPr>
            <a:xfrm>
              <a:off x="2520835" y="2889930"/>
              <a:ext cx="446423" cy="39052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10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4BD6E670-73BA-6A0D-1CFC-B2C6ECF160DE}"/>
                </a:ext>
              </a:extLst>
            </p:cNvPr>
            <p:cNvSpPr/>
            <p:nvPr/>
          </p:nvSpPr>
          <p:spPr>
            <a:xfrm>
              <a:off x="2377059" y="1154443"/>
              <a:ext cx="446423" cy="3905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F62928D2-1D8E-A686-3F3E-B84045F1CC53}"/>
                </a:ext>
              </a:extLst>
            </p:cNvPr>
            <p:cNvSpPr/>
            <p:nvPr/>
          </p:nvSpPr>
          <p:spPr>
            <a:xfrm>
              <a:off x="4412541" y="2894186"/>
              <a:ext cx="446423" cy="39052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7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52687CE-8DAC-A868-CD15-361CB240DAC1}"/>
                </a:ext>
              </a:extLst>
            </p:cNvPr>
            <p:cNvSpPr/>
            <p:nvPr/>
          </p:nvSpPr>
          <p:spPr>
            <a:xfrm>
              <a:off x="6770126" y="1188513"/>
              <a:ext cx="446423" cy="3905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5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710AF4AE-4358-D6EE-DEBA-BCF6028A6A07}"/>
                </a:ext>
              </a:extLst>
            </p:cNvPr>
            <p:cNvSpPr/>
            <p:nvPr/>
          </p:nvSpPr>
          <p:spPr>
            <a:xfrm>
              <a:off x="9823628" y="1167056"/>
              <a:ext cx="446423" cy="3905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C764ED56-EF39-7CBD-D222-E359A6F733D0}"/>
                </a:ext>
              </a:extLst>
            </p:cNvPr>
            <p:cNvSpPr/>
            <p:nvPr/>
          </p:nvSpPr>
          <p:spPr>
            <a:xfrm>
              <a:off x="8593339" y="1159585"/>
              <a:ext cx="446423" cy="3905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0D717FEF-5F33-E82E-C2B7-EFF1FEAEA126}"/>
                </a:ext>
              </a:extLst>
            </p:cNvPr>
            <p:cNvSpPr/>
            <p:nvPr/>
          </p:nvSpPr>
          <p:spPr>
            <a:xfrm>
              <a:off x="10027819" y="2889930"/>
              <a:ext cx="446423" cy="39052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6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A3F7FF49-42FB-E10F-FCB7-81A8E824742B}"/>
                </a:ext>
              </a:extLst>
            </p:cNvPr>
            <p:cNvSpPr/>
            <p:nvPr/>
          </p:nvSpPr>
          <p:spPr>
            <a:xfrm>
              <a:off x="7994406" y="1169654"/>
              <a:ext cx="446423" cy="3905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9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4861F4E9-D4E7-5FEC-A6F7-21BF038B5D10}"/>
                </a:ext>
              </a:extLst>
            </p:cNvPr>
            <p:cNvSpPr/>
            <p:nvPr/>
          </p:nvSpPr>
          <p:spPr>
            <a:xfrm>
              <a:off x="8191697" y="2894186"/>
              <a:ext cx="446423" cy="39052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14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4C40F5A-F323-6303-DA59-A0FF965541F3}"/>
                </a:ext>
              </a:extLst>
            </p:cNvPr>
            <p:cNvSpPr/>
            <p:nvPr/>
          </p:nvSpPr>
          <p:spPr>
            <a:xfrm>
              <a:off x="6304247" y="2894186"/>
              <a:ext cx="446423" cy="39052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C0AABEF-9F83-2ABF-2DB1-A0A90953F23A}"/>
                </a:ext>
              </a:extLst>
            </p:cNvPr>
            <p:cNvGrpSpPr/>
            <p:nvPr/>
          </p:nvGrpSpPr>
          <p:grpSpPr>
            <a:xfrm>
              <a:off x="1595681" y="3705065"/>
              <a:ext cx="1448614" cy="1472566"/>
              <a:chOff x="1656537" y="2504669"/>
              <a:chExt cx="2134413" cy="1887397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77688422-DC1C-DFF6-490C-DA47B9A5DDED}"/>
                  </a:ext>
                </a:extLst>
              </p:cNvPr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15" name="사다리꼴 114">
                <a:extLst>
                  <a:ext uri="{FF2B5EF4-FFF2-40B4-BE49-F238E27FC236}">
                    <a16:creationId xmlns:a16="http://schemas.microsoft.com/office/drawing/2014/main" id="{68259876-B724-F6AB-9863-725F6CB92603}"/>
                  </a:ext>
                </a:extLst>
              </p:cNvPr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16" name="사다리꼴 115">
                <a:extLst>
                  <a:ext uri="{FF2B5EF4-FFF2-40B4-BE49-F238E27FC236}">
                    <a16:creationId xmlns:a16="http://schemas.microsoft.com/office/drawing/2014/main" id="{74CFE0A2-D5F6-1E8A-A4F8-ADAD895EC367}"/>
                  </a:ext>
                </a:extLst>
              </p:cNvPr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C512275-67A0-9B94-2C18-39E0EA126092}"/>
                  </a:ext>
                </a:extLst>
              </p:cNvPr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?</a:t>
                </a:r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18" name="화살표: 굽음 117">
                <a:extLst>
                  <a:ext uri="{FF2B5EF4-FFF2-40B4-BE49-F238E27FC236}">
                    <a16:creationId xmlns:a16="http://schemas.microsoft.com/office/drawing/2014/main" id="{8DA500C8-FA37-559E-4F3F-0FCF2511434F}"/>
                  </a:ext>
                </a:extLst>
              </p:cNvPr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19" name="화살표: 굽음 118">
                <a:extLst>
                  <a:ext uri="{FF2B5EF4-FFF2-40B4-BE49-F238E27FC236}">
                    <a16:creationId xmlns:a16="http://schemas.microsoft.com/office/drawing/2014/main" id="{7ABB6119-CD9F-038D-A3C2-9294ECFF4391}"/>
                  </a:ext>
                </a:extLst>
              </p:cNvPr>
              <p:cNvSpPr/>
              <p:nvPr/>
            </p:nvSpPr>
            <p:spPr>
              <a:xfrm rot="5400000" flipV="1">
                <a:off x="2377144" y="2497361"/>
                <a:ext cx="240447" cy="255064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20" name="화살표: 아래쪽 119">
                <a:extLst>
                  <a:ext uri="{FF2B5EF4-FFF2-40B4-BE49-F238E27FC236}">
                    <a16:creationId xmlns:a16="http://schemas.microsoft.com/office/drawing/2014/main" id="{DB926B97-8507-BECF-528E-EC660FCEE4C8}"/>
                  </a:ext>
                </a:extLst>
              </p:cNvPr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D36165D2-A894-104E-9221-9E9F474BB56A}"/>
                </a:ext>
              </a:extLst>
            </p:cNvPr>
            <p:cNvGrpSpPr/>
            <p:nvPr/>
          </p:nvGrpSpPr>
          <p:grpSpPr>
            <a:xfrm>
              <a:off x="9110458" y="3729733"/>
              <a:ext cx="1448614" cy="1472566"/>
              <a:chOff x="1656537" y="2504669"/>
              <a:chExt cx="2134413" cy="1887397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BFA75FA9-08F9-952D-292F-551223972A47}"/>
                  </a:ext>
                </a:extLst>
              </p:cNvPr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23" name="사다리꼴 122">
                <a:extLst>
                  <a:ext uri="{FF2B5EF4-FFF2-40B4-BE49-F238E27FC236}">
                    <a16:creationId xmlns:a16="http://schemas.microsoft.com/office/drawing/2014/main" id="{DF927811-92E2-06B9-AFDA-BFBCF1F24F0E}"/>
                  </a:ext>
                </a:extLst>
              </p:cNvPr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24" name="사다리꼴 123">
                <a:extLst>
                  <a:ext uri="{FF2B5EF4-FFF2-40B4-BE49-F238E27FC236}">
                    <a16:creationId xmlns:a16="http://schemas.microsoft.com/office/drawing/2014/main" id="{841E5455-34DA-8B35-2350-ECE7C652DC25}"/>
                  </a:ext>
                </a:extLst>
              </p:cNvPr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0EF096F-DC55-82F0-A85A-0FC6E283582D}"/>
                  </a:ext>
                </a:extLst>
              </p:cNvPr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?</a:t>
                </a:r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26" name="화살표: 굽음 125">
                <a:extLst>
                  <a:ext uri="{FF2B5EF4-FFF2-40B4-BE49-F238E27FC236}">
                    <a16:creationId xmlns:a16="http://schemas.microsoft.com/office/drawing/2014/main" id="{3A281217-FA60-727D-72B5-17B9F11CC07F}"/>
                  </a:ext>
                </a:extLst>
              </p:cNvPr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27" name="화살표: 굽음 126">
                <a:extLst>
                  <a:ext uri="{FF2B5EF4-FFF2-40B4-BE49-F238E27FC236}">
                    <a16:creationId xmlns:a16="http://schemas.microsoft.com/office/drawing/2014/main" id="{0C81BE40-9071-7368-7C5A-67267E59A2F1}"/>
                  </a:ext>
                </a:extLst>
              </p:cNvPr>
              <p:cNvSpPr/>
              <p:nvPr/>
            </p:nvSpPr>
            <p:spPr>
              <a:xfrm rot="5400000" flipV="1">
                <a:off x="2377144" y="2497361"/>
                <a:ext cx="240447" cy="255064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28" name="화살표: 아래쪽 127">
                <a:extLst>
                  <a:ext uri="{FF2B5EF4-FFF2-40B4-BE49-F238E27FC236}">
                    <a16:creationId xmlns:a16="http://schemas.microsoft.com/office/drawing/2014/main" id="{07FAC321-8D7F-D524-770C-6341F997A6BE}"/>
                  </a:ext>
                </a:extLst>
              </p:cNvPr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254705D4-39E5-F619-184D-3312C5C30DAB}"/>
                </a:ext>
              </a:extLst>
            </p:cNvPr>
            <p:cNvGrpSpPr/>
            <p:nvPr/>
          </p:nvGrpSpPr>
          <p:grpSpPr>
            <a:xfrm>
              <a:off x="5375275" y="3705065"/>
              <a:ext cx="1448614" cy="1472566"/>
              <a:chOff x="1656537" y="2504669"/>
              <a:chExt cx="2134413" cy="1887397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26EA55F0-1741-59B4-F9FD-077102B4AD71}"/>
                  </a:ext>
                </a:extLst>
              </p:cNvPr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1" name="사다리꼴 130">
                <a:extLst>
                  <a:ext uri="{FF2B5EF4-FFF2-40B4-BE49-F238E27FC236}">
                    <a16:creationId xmlns:a16="http://schemas.microsoft.com/office/drawing/2014/main" id="{A0209B75-5E19-A06C-2BD8-EB24F6109EBB}"/>
                  </a:ext>
                </a:extLst>
              </p:cNvPr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2" name="사다리꼴 131">
                <a:extLst>
                  <a:ext uri="{FF2B5EF4-FFF2-40B4-BE49-F238E27FC236}">
                    <a16:creationId xmlns:a16="http://schemas.microsoft.com/office/drawing/2014/main" id="{3B1F6758-142E-8C6A-ACC8-4F2D04A65012}"/>
                  </a:ext>
                </a:extLst>
              </p:cNvPr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49BB97C-AA6A-9F76-BAF2-A7C3CA64D90A}"/>
                  </a:ext>
                </a:extLst>
              </p:cNvPr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?</a:t>
                </a:r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4" name="화살표: 굽음 133">
                <a:extLst>
                  <a:ext uri="{FF2B5EF4-FFF2-40B4-BE49-F238E27FC236}">
                    <a16:creationId xmlns:a16="http://schemas.microsoft.com/office/drawing/2014/main" id="{E21979B1-438A-F56B-EC73-9223F77279AB}"/>
                  </a:ext>
                </a:extLst>
              </p:cNvPr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5" name="화살표: 굽음 134">
                <a:extLst>
                  <a:ext uri="{FF2B5EF4-FFF2-40B4-BE49-F238E27FC236}">
                    <a16:creationId xmlns:a16="http://schemas.microsoft.com/office/drawing/2014/main" id="{685032EE-4C8A-CF92-CD2B-2D73BB464A14}"/>
                  </a:ext>
                </a:extLst>
              </p:cNvPr>
              <p:cNvSpPr/>
              <p:nvPr/>
            </p:nvSpPr>
            <p:spPr>
              <a:xfrm rot="5400000" flipV="1">
                <a:off x="2377144" y="2497361"/>
                <a:ext cx="240447" cy="255064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6" name="화살표: 아래쪽 135">
                <a:extLst>
                  <a:ext uri="{FF2B5EF4-FFF2-40B4-BE49-F238E27FC236}">
                    <a16:creationId xmlns:a16="http://schemas.microsoft.com/office/drawing/2014/main" id="{0DD3CF7D-A63C-FD51-1223-DF7676661660}"/>
                  </a:ext>
                </a:extLst>
              </p:cNvPr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0787B22A-D52C-0E5F-C1D9-0A2CDC0040A5}"/>
                </a:ext>
              </a:extLst>
            </p:cNvPr>
            <p:cNvGrpSpPr/>
            <p:nvPr/>
          </p:nvGrpSpPr>
          <p:grpSpPr>
            <a:xfrm>
              <a:off x="3475171" y="3705065"/>
              <a:ext cx="1448614" cy="1472566"/>
              <a:chOff x="1656537" y="2504669"/>
              <a:chExt cx="2134413" cy="1887397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8BB90DC-DAE3-05B9-9CA1-250E6C96CEA3}"/>
                  </a:ext>
                </a:extLst>
              </p:cNvPr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9" name="사다리꼴 138">
                <a:extLst>
                  <a:ext uri="{FF2B5EF4-FFF2-40B4-BE49-F238E27FC236}">
                    <a16:creationId xmlns:a16="http://schemas.microsoft.com/office/drawing/2014/main" id="{C8AA8901-A5FD-E140-2AEA-5A70ACC83EE6}"/>
                  </a:ext>
                </a:extLst>
              </p:cNvPr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0" name="사다리꼴 139">
                <a:extLst>
                  <a:ext uri="{FF2B5EF4-FFF2-40B4-BE49-F238E27FC236}">
                    <a16:creationId xmlns:a16="http://schemas.microsoft.com/office/drawing/2014/main" id="{F2E31131-58F7-9D02-4789-C8EEEE493462}"/>
                  </a:ext>
                </a:extLst>
              </p:cNvPr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9633B71-1145-54BE-E500-54507284583D}"/>
                  </a:ext>
                </a:extLst>
              </p:cNvPr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?</a:t>
                </a:r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2" name="화살표: 굽음 141">
                <a:extLst>
                  <a:ext uri="{FF2B5EF4-FFF2-40B4-BE49-F238E27FC236}">
                    <a16:creationId xmlns:a16="http://schemas.microsoft.com/office/drawing/2014/main" id="{B3B30FA5-29BB-EBFC-39E2-4E006BA2871D}"/>
                  </a:ext>
                </a:extLst>
              </p:cNvPr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3" name="화살표: 굽음 142">
                <a:extLst>
                  <a:ext uri="{FF2B5EF4-FFF2-40B4-BE49-F238E27FC236}">
                    <a16:creationId xmlns:a16="http://schemas.microsoft.com/office/drawing/2014/main" id="{E89107B1-6D9C-D1EA-AE22-D287BBCFD990}"/>
                  </a:ext>
                </a:extLst>
              </p:cNvPr>
              <p:cNvSpPr/>
              <p:nvPr/>
            </p:nvSpPr>
            <p:spPr>
              <a:xfrm rot="5400000" flipV="1">
                <a:off x="2377144" y="2497361"/>
                <a:ext cx="240447" cy="255064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4" name="화살표: 아래쪽 143">
                <a:extLst>
                  <a:ext uri="{FF2B5EF4-FFF2-40B4-BE49-F238E27FC236}">
                    <a16:creationId xmlns:a16="http://schemas.microsoft.com/office/drawing/2014/main" id="{0BF94E4D-57FF-F066-3311-45995B7A10EB}"/>
                  </a:ext>
                </a:extLst>
              </p:cNvPr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FE3F3304-119D-05B2-B9E5-EE2DD3097BD4}"/>
                </a:ext>
              </a:extLst>
            </p:cNvPr>
            <p:cNvGrpSpPr/>
            <p:nvPr/>
          </p:nvGrpSpPr>
          <p:grpSpPr>
            <a:xfrm>
              <a:off x="7266822" y="3746898"/>
              <a:ext cx="1448614" cy="1472566"/>
              <a:chOff x="1656537" y="2504669"/>
              <a:chExt cx="2134413" cy="1887397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62D160B-4C2B-98D5-3286-AB2C5D1C11D1}"/>
                  </a:ext>
                </a:extLst>
              </p:cNvPr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7" name="사다리꼴 146">
                <a:extLst>
                  <a:ext uri="{FF2B5EF4-FFF2-40B4-BE49-F238E27FC236}">
                    <a16:creationId xmlns:a16="http://schemas.microsoft.com/office/drawing/2014/main" id="{3D80C3DB-B099-F2C7-7FD0-FBE0818EE286}"/>
                  </a:ext>
                </a:extLst>
              </p:cNvPr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8" name="사다리꼴 147">
                <a:extLst>
                  <a:ext uri="{FF2B5EF4-FFF2-40B4-BE49-F238E27FC236}">
                    <a16:creationId xmlns:a16="http://schemas.microsoft.com/office/drawing/2014/main" id="{F33F4ACD-2175-C029-0132-35A8B7DE7899}"/>
                  </a:ext>
                </a:extLst>
              </p:cNvPr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F305CC1-DA9D-FE70-2BA3-04AD6E322F15}"/>
                  </a:ext>
                </a:extLst>
              </p:cNvPr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?</a:t>
                </a:r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50" name="화살표: 굽음 149">
                <a:extLst>
                  <a:ext uri="{FF2B5EF4-FFF2-40B4-BE49-F238E27FC236}">
                    <a16:creationId xmlns:a16="http://schemas.microsoft.com/office/drawing/2014/main" id="{225EE417-5A71-615E-A183-66C1DAAEEBD4}"/>
                  </a:ext>
                </a:extLst>
              </p:cNvPr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51" name="화살표: 굽음 150">
                <a:extLst>
                  <a:ext uri="{FF2B5EF4-FFF2-40B4-BE49-F238E27FC236}">
                    <a16:creationId xmlns:a16="http://schemas.microsoft.com/office/drawing/2014/main" id="{2F595980-5C41-C7DA-4F1F-9F4D42FEFA8E}"/>
                  </a:ext>
                </a:extLst>
              </p:cNvPr>
              <p:cNvSpPr/>
              <p:nvPr/>
            </p:nvSpPr>
            <p:spPr>
              <a:xfrm rot="5400000" flipV="1">
                <a:off x="2377144" y="2497361"/>
                <a:ext cx="240447" cy="255064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52" name="화살표: 아래쪽 151">
                <a:extLst>
                  <a:ext uri="{FF2B5EF4-FFF2-40B4-BE49-F238E27FC236}">
                    <a16:creationId xmlns:a16="http://schemas.microsoft.com/office/drawing/2014/main" id="{F063C038-AD07-3B00-485C-57BE322099DC}"/>
                  </a:ext>
                </a:extLst>
              </p:cNvPr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153" name="사각형: 둥근 모서리 152">
              <a:extLst>
                <a:ext uri="{FF2B5EF4-FFF2-40B4-BE49-F238E27FC236}">
                  <a16:creationId xmlns:a16="http://schemas.microsoft.com/office/drawing/2014/main" id="{8F3D4425-6E8A-B0EC-68D6-790929DA08F4}"/>
                </a:ext>
              </a:extLst>
            </p:cNvPr>
            <p:cNvSpPr/>
            <p:nvPr/>
          </p:nvSpPr>
          <p:spPr>
            <a:xfrm>
              <a:off x="1020118" y="3509802"/>
              <a:ext cx="446423" cy="3905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C954DFA7-8487-B39A-49BA-C4122BABD632}"/>
                </a:ext>
              </a:extLst>
            </p:cNvPr>
            <p:cNvSpPr/>
            <p:nvPr/>
          </p:nvSpPr>
          <p:spPr>
            <a:xfrm>
              <a:off x="6065815" y="3549710"/>
              <a:ext cx="446423" cy="3905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EDA196A9-EAFB-E4ED-CC33-3E7C3D689922}"/>
                </a:ext>
              </a:extLst>
            </p:cNvPr>
            <p:cNvSpPr/>
            <p:nvPr/>
          </p:nvSpPr>
          <p:spPr>
            <a:xfrm>
              <a:off x="4903320" y="3538781"/>
              <a:ext cx="446423" cy="3905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6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71C5056E-0D2F-C50E-4E24-042ED76743B8}"/>
                </a:ext>
              </a:extLst>
            </p:cNvPr>
            <p:cNvSpPr/>
            <p:nvPr/>
          </p:nvSpPr>
          <p:spPr>
            <a:xfrm>
              <a:off x="4220543" y="3534471"/>
              <a:ext cx="446423" cy="3905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065FD8D0-341E-AF9F-F00E-23EBE1B4D58D}"/>
                </a:ext>
              </a:extLst>
            </p:cNvPr>
            <p:cNvSpPr/>
            <p:nvPr/>
          </p:nvSpPr>
          <p:spPr>
            <a:xfrm>
              <a:off x="2972337" y="3521213"/>
              <a:ext cx="446423" cy="3905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5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98EAEFC1-E1B2-AEC2-2027-EBB2E57C6C4D}"/>
                </a:ext>
              </a:extLst>
            </p:cNvPr>
            <p:cNvSpPr/>
            <p:nvPr/>
          </p:nvSpPr>
          <p:spPr>
            <a:xfrm>
              <a:off x="2520835" y="5261655"/>
              <a:ext cx="446423" cy="39052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59" name="사각형: 둥근 모서리 158">
              <a:extLst>
                <a:ext uri="{FF2B5EF4-FFF2-40B4-BE49-F238E27FC236}">
                  <a16:creationId xmlns:a16="http://schemas.microsoft.com/office/drawing/2014/main" id="{705576C0-7E7F-22C9-2D16-5D8DB0937F43}"/>
                </a:ext>
              </a:extLst>
            </p:cNvPr>
            <p:cNvSpPr/>
            <p:nvPr/>
          </p:nvSpPr>
          <p:spPr>
            <a:xfrm>
              <a:off x="2377059" y="3526168"/>
              <a:ext cx="446423" cy="3905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33F40161-FACD-EF7F-A863-DB5331AA7F9E}"/>
                </a:ext>
              </a:extLst>
            </p:cNvPr>
            <p:cNvSpPr/>
            <p:nvPr/>
          </p:nvSpPr>
          <p:spPr>
            <a:xfrm>
              <a:off x="4412541" y="5265911"/>
              <a:ext cx="446423" cy="39052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9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BF61EFBD-1EE0-9BA2-591A-DA03C8AE517A}"/>
                </a:ext>
              </a:extLst>
            </p:cNvPr>
            <p:cNvSpPr/>
            <p:nvPr/>
          </p:nvSpPr>
          <p:spPr>
            <a:xfrm>
              <a:off x="6770126" y="3560238"/>
              <a:ext cx="446423" cy="3905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11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DE521C43-070D-D620-F1ED-A6EDC72C377B}"/>
                </a:ext>
              </a:extLst>
            </p:cNvPr>
            <p:cNvSpPr/>
            <p:nvPr/>
          </p:nvSpPr>
          <p:spPr>
            <a:xfrm>
              <a:off x="8623478" y="3538781"/>
              <a:ext cx="446423" cy="3905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9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C758FEBF-E4D3-1DA0-7818-1F7CEA75BE6C}"/>
                </a:ext>
              </a:extLst>
            </p:cNvPr>
            <p:cNvSpPr/>
            <p:nvPr/>
          </p:nvSpPr>
          <p:spPr>
            <a:xfrm>
              <a:off x="10027819" y="5261655"/>
              <a:ext cx="446423" cy="39052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12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5" name="사각형: 둥근 모서리 164">
              <a:extLst>
                <a:ext uri="{FF2B5EF4-FFF2-40B4-BE49-F238E27FC236}">
                  <a16:creationId xmlns:a16="http://schemas.microsoft.com/office/drawing/2014/main" id="{A02DDC28-961E-5AE5-56AD-50D071976A13}"/>
                </a:ext>
              </a:extLst>
            </p:cNvPr>
            <p:cNvSpPr/>
            <p:nvPr/>
          </p:nvSpPr>
          <p:spPr>
            <a:xfrm>
              <a:off x="7994406" y="3541379"/>
              <a:ext cx="446423" cy="3905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12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53942C21-AD3C-E66A-3CAE-1A06B1A06C70}"/>
                </a:ext>
              </a:extLst>
            </p:cNvPr>
            <p:cNvSpPr/>
            <p:nvPr/>
          </p:nvSpPr>
          <p:spPr>
            <a:xfrm>
              <a:off x="8191697" y="5265911"/>
              <a:ext cx="523740" cy="39052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23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1DD32FA5-860E-4000-EA0E-DD9652ACA050}"/>
                </a:ext>
              </a:extLst>
            </p:cNvPr>
            <p:cNvSpPr/>
            <p:nvPr/>
          </p:nvSpPr>
          <p:spPr>
            <a:xfrm>
              <a:off x="6304247" y="5265911"/>
              <a:ext cx="446423" cy="39052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8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14A6604F-036B-1978-F902-F420F469120A}"/>
                </a:ext>
              </a:extLst>
            </p:cNvPr>
            <p:cNvSpPr/>
            <p:nvPr/>
          </p:nvSpPr>
          <p:spPr>
            <a:xfrm>
              <a:off x="9831589" y="3550360"/>
              <a:ext cx="446423" cy="3905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E686B4CE-5C7B-41A9-1BBC-4F42F67246DE}"/>
              </a:ext>
            </a:extLst>
          </p:cNvPr>
          <p:cNvCxnSpPr>
            <a:cxnSpLocks/>
          </p:cNvCxnSpPr>
          <p:nvPr/>
        </p:nvCxnSpPr>
        <p:spPr>
          <a:xfrm>
            <a:off x="1876425" y="3543300"/>
            <a:ext cx="85344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EFEFCE27-3681-5B01-C7CD-C13121440C2E}"/>
              </a:ext>
            </a:extLst>
          </p:cNvPr>
          <p:cNvSpPr txBox="1"/>
          <p:nvPr/>
        </p:nvSpPr>
        <p:spPr>
          <a:xfrm>
            <a:off x="4103532" y="1111343"/>
            <a:ext cx="3988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단계</a:t>
            </a:r>
          </a:p>
        </p:txBody>
      </p:sp>
      <p:pic>
        <p:nvPicPr>
          <p:cNvPr id="183" name="그래픽 182" descr="줄 화살표: 일자형">
            <a:extLst>
              <a:ext uri="{FF2B5EF4-FFF2-40B4-BE49-F238E27FC236}">
                <a16:creationId xmlns:a16="http://schemas.microsoft.com/office/drawing/2014/main" id="{7484AEFB-075E-5763-7000-9C14E4B507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511793" y="5939112"/>
            <a:ext cx="261845" cy="261845"/>
          </a:xfrm>
          <a:prstGeom prst="rect">
            <a:avLst/>
          </a:prstGeom>
        </p:spPr>
      </p:pic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2735E1F-477C-1010-BA60-B7F048084123}"/>
              </a:ext>
            </a:extLst>
          </p:cNvPr>
          <p:cNvSpPr/>
          <p:nvPr/>
        </p:nvSpPr>
        <p:spPr>
          <a:xfrm>
            <a:off x="7873763" y="5876322"/>
            <a:ext cx="336588" cy="33658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000" b="1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4FF366-A2FA-31BC-8CD3-53AE09F799FE}"/>
              </a:ext>
            </a:extLst>
          </p:cNvPr>
          <p:cNvSpPr txBox="1"/>
          <p:nvPr/>
        </p:nvSpPr>
        <p:spPr>
          <a:xfrm>
            <a:off x="964555" y="263483"/>
            <a:ext cx="5663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Machine Learning(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기계 학습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56506-2B42-52D7-074A-EBD856E1CC9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그래픽 182" descr="줄 화살표: 일자형">
            <a:extLst>
              <a:ext uri="{FF2B5EF4-FFF2-40B4-BE49-F238E27FC236}">
                <a16:creationId xmlns:a16="http://schemas.microsoft.com/office/drawing/2014/main" id="{7484AEFB-075E-5763-7000-9C14E4B507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521973" y="5934386"/>
            <a:ext cx="261845" cy="26184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EA4CB08-4BF3-8EBC-2FF5-174CC2BBA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7" y="1005098"/>
            <a:ext cx="12116085" cy="57936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F8BA0C9-6D0D-5FCA-B77E-BD1D09CE414B}"/>
              </a:ext>
            </a:extLst>
          </p:cNvPr>
          <p:cNvSpPr/>
          <p:nvPr/>
        </p:nvSpPr>
        <p:spPr>
          <a:xfrm>
            <a:off x="1857375" y="1080697"/>
            <a:ext cx="8324849" cy="11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</a:t>
            </a:r>
            <a:r>
              <a:rPr lang="en-US" altLang="ko-KR" sz="20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20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딥러닝은 기존의 데이터를 이용하여</a:t>
            </a:r>
            <a:endParaRPr lang="en-US" altLang="ko-KR" sz="200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아직 일어나지 않는 미지의 일을 예측하기 위한 만들어진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156CC-8205-2E00-6DD4-C8412728F896}"/>
              </a:ext>
            </a:extLst>
          </p:cNvPr>
          <p:cNvSpPr txBox="1"/>
          <p:nvPr/>
        </p:nvSpPr>
        <p:spPr>
          <a:xfrm>
            <a:off x="964555" y="263483"/>
            <a:ext cx="5663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Machine Learning(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기계 학습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24DFD7-1907-FE75-B24B-7E1B0E235B5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86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B087432-A427-7CB5-3C82-DC4FF013F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393" y="1144050"/>
            <a:ext cx="9302892" cy="47902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9517E5-44C2-F6AF-F4AE-B7364F252DC6}"/>
              </a:ext>
            </a:extLst>
          </p:cNvPr>
          <p:cNvSpPr txBox="1"/>
          <p:nvPr/>
        </p:nvSpPr>
        <p:spPr>
          <a:xfrm>
            <a:off x="964555" y="263483"/>
            <a:ext cx="31582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머신러닝과 딥러닝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5F8EEC-EE18-D07F-6F3F-5BCB45D129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15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FC2E59-A350-62B7-542C-DB149EEF0A43}"/>
              </a:ext>
            </a:extLst>
          </p:cNvPr>
          <p:cNvSpPr/>
          <p:nvPr/>
        </p:nvSpPr>
        <p:spPr>
          <a:xfrm>
            <a:off x="1363626" y="1927432"/>
            <a:ext cx="9471522" cy="331222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7884" tIns="58944" rIns="117884" bIns="58944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개인 정보와 주변 환경 정보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생존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사망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생존자 예측 모델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부동산 정보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집값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집값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 모델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유저들의 게임 내 활동 정보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이탈 여부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 탐지 모델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상품 리뷰 정보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상품에 긍정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부정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감성 예측 모델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쇼핑몰 페이지 검색 및 클릭 기록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관심도 예측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맞춤 상품 </a:t>
            </a:r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추천 시스템 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꽃의 정보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잎의 길이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너비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-&gt;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꽃의 종류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꽃 품종 </a:t>
            </a:r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 모델</a:t>
            </a:r>
            <a:endParaRPr lang="en-US" altLang="ko-KR" sz="200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숫자 손 글씨 데이터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숫자 라벨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(0~9)-&gt;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숫자 이미지 분류 모델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C057C2-8FA2-A593-0F71-798A14FBDF33}"/>
              </a:ext>
            </a:extLst>
          </p:cNvPr>
          <p:cNvSpPr/>
          <p:nvPr/>
        </p:nvSpPr>
        <p:spPr>
          <a:xfrm>
            <a:off x="982327" y="1068729"/>
            <a:ext cx="10141528" cy="70618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7884" tIns="58944" rIns="117884" bIns="58944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머신러닝으로 할 수 있는 일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14F8EF-3F85-6F29-4EF1-B609CA2D984F}"/>
              </a:ext>
            </a:extLst>
          </p:cNvPr>
          <p:cNvSpPr txBox="1"/>
          <p:nvPr/>
        </p:nvSpPr>
        <p:spPr>
          <a:xfrm>
            <a:off x="964555" y="263483"/>
            <a:ext cx="5663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Machine Learning(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기계 학습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A7C2FF-C6C6-BF3A-7EA7-6174B231E1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2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3"/>
            <a:extLst>
              <a:ext uri="{FF2B5EF4-FFF2-40B4-BE49-F238E27FC236}">
                <a16:creationId xmlns:a16="http://schemas.microsoft.com/office/drawing/2014/main" id="{8A59CA26-D419-BCE0-70B0-6334152AD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803" y="1312264"/>
            <a:ext cx="8471918" cy="47785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FD9733-B026-958A-FEA2-299E6A17887D}"/>
              </a:ext>
            </a:extLst>
          </p:cNvPr>
          <p:cNvSpPr txBox="1"/>
          <p:nvPr/>
        </p:nvSpPr>
        <p:spPr>
          <a:xfrm>
            <a:off x="964555" y="263483"/>
            <a:ext cx="4498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DF5286-C44F-60B7-8099-EF6D35328E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54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FB13AF6C-6D26-28AF-4895-24A196CC6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847039"/>
              </p:ext>
            </p:extLst>
          </p:nvPr>
        </p:nvGraphicFramePr>
        <p:xfrm>
          <a:off x="2241550" y="1811020"/>
          <a:ext cx="77216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1307305285"/>
                    </a:ext>
                  </a:extLst>
                </a:gridCol>
                <a:gridCol w="2886075">
                  <a:extLst>
                    <a:ext uri="{9D8B030D-6E8A-4147-A177-3AD203B41FA5}">
                      <a16:colId xmlns:a16="http://schemas.microsoft.com/office/drawing/2014/main" val="3228542368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403948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Machine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Learning</a:t>
                      </a:r>
                      <a:endParaRPr lang="ko-KR" altLang="en-US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Deep Learning</a:t>
                      </a:r>
                      <a:endParaRPr lang="ko-KR" altLang="en-US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6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훈련데이터 크기</a:t>
                      </a:r>
                      <a:endParaRPr lang="en-US" altLang="ko-KR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작음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0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시스템 성능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저사양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고사양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673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Feature(</a:t>
                      </a:r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특성</a:t>
                      </a:r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 </a:t>
                      </a:r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전문가</a:t>
                      </a:r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사람</a:t>
                      </a:r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알고리즘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211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Feature(</a:t>
                      </a:r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특성</a:t>
                      </a:r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 </a:t>
                      </a:r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많음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적음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557613"/>
                  </a:ext>
                </a:extLst>
              </a:tr>
              <a:tr h="34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문제해결 접근법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문제 분리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itchFamily="2" charset="2"/>
                        </a:rPr>
                        <a:t>각각 답을 얻음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itchFamily="2" charset="2"/>
                        </a:rPr>
                        <a:t>결과 통합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end-to-end</a:t>
                      </a:r>
                    </a:p>
                    <a:p>
                      <a:pPr algn="ctr" latinLnBrk="1"/>
                      <a:r>
                        <a:rPr lang="en-US" altLang="ko-KR" sz="1800" b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결과를 바로 얻음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81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실행시간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짧음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160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해석력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해석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해석 어려움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9402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20DC6A3-DC5C-2C3B-395F-3C99D8B03EEB}"/>
              </a:ext>
            </a:extLst>
          </p:cNvPr>
          <p:cNvSpPr txBox="1"/>
          <p:nvPr/>
        </p:nvSpPr>
        <p:spPr>
          <a:xfrm>
            <a:off x="964555" y="263483"/>
            <a:ext cx="4498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2155C7-2797-1669-9BC6-5E686D33CC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E08992E-8F0A-71B9-3B33-E0300A9B4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09" y="1313163"/>
            <a:ext cx="2979463" cy="4035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CF4702-BA54-1C4B-B040-CB97D4F79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51" y="1313164"/>
            <a:ext cx="3462095" cy="404465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BA0D8C0-BA9A-EDB7-B191-F6FD4AE78E39}"/>
              </a:ext>
            </a:extLst>
          </p:cNvPr>
          <p:cNvSpPr/>
          <p:nvPr/>
        </p:nvSpPr>
        <p:spPr>
          <a:xfrm>
            <a:off x="1293828" y="1103586"/>
            <a:ext cx="9817240" cy="4278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57263" y="260112"/>
            <a:ext cx="2757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인공지능의 역사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2509F6-7522-4869-31DA-23DD6607C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710" y="1500177"/>
            <a:ext cx="3078011" cy="4035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99C233-77E8-507D-0CBF-279CBBD4048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49B159-7A85-3A3E-99F4-9FF6735811C6}"/>
              </a:ext>
            </a:extLst>
          </p:cNvPr>
          <p:cNvSpPr txBox="1"/>
          <p:nvPr/>
        </p:nvSpPr>
        <p:spPr>
          <a:xfrm>
            <a:off x="6303198" y="2721167"/>
            <a:ext cx="3600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1950</a:t>
            </a:r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 발표 논문</a:t>
            </a:r>
            <a:endParaRPr lang="en-US" altLang="ko-KR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기계도 생각할수 있을까</a:t>
            </a:r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CE63E3-2905-770A-EE47-35709712C07D}"/>
              </a:ext>
            </a:extLst>
          </p:cNvPr>
          <p:cNvSpPr txBox="1"/>
          <p:nvPr/>
        </p:nvSpPr>
        <p:spPr>
          <a:xfrm>
            <a:off x="6292181" y="3910291"/>
            <a:ext cx="5033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컴퓨터가 사람과 자연스러운 대화가 가능하다면</a:t>
            </a:r>
            <a:endParaRPr lang="en-US" altLang="ko-KR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컴퓨터도 생각하는 능력이 있는 것</a:t>
            </a:r>
            <a:endParaRPr lang="en-US" altLang="ko-KR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275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557017" y="2441728"/>
            <a:ext cx="6738702" cy="3624702"/>
            <a:chOff x="1429008" y="2733256"/>
            <a:chExt cx="6738702" cy="3624702"/>
          </a:xfrm>
        </p:grpSpPr>
        <p:cxnSp>
          <p:nvCxnSpPr>
            <p:cNvPr id="8" name="직선 화살표 연결선 7"/>
            <p:cNvCxnSpPr/>
            <p:nvPr/>
          </p:nvCxnSpPr>
          <p:spPr>
            <a:xfrm rot="5400000" flipH="1" flipV="1">
              <a:off x="380968" y="4376330"/>
              <a:ext cx="328614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>
              <a:off x="2024042" y="6019404"/>
              <a:ext cx="6143668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381497" y="6019404"/>
              <a:ext cx="11240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데이터 크기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29008" y="4304892"/>
              <a:ext cx="5309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성능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163639" y="2508404"/>
            <a:ext cx="6664540" cy="3274571"/>
            <a:chOff x="2035630" y="2733256"/>
            <a:chExt cx="6664540" cy="3274571"/>
          </a:xfrm>
        </p:grpSpPr>
        <p:sp>
          <p:nvSpPr>
            <p:cNvPr id="15" name="자유형 14"/>
            <p:cNvSpPr/>
            <p:nvPr/>
          </p:nvSpPr>
          <p:spPr>
            <a:xfrm>
              <a:off x="2035630" y="2916284"/>
              <a:ext cx="5072743" cy="3091543"/>
            </a:xfrm>
            <a:custGeom>
              <a:avLst/>
              <a:gdLst>
                <a:gd name="connsiteX0" fmla="*/ 0 w 5072743"/>
                <a:gd name="connsiteY0" fmla="*/ 3091543 h 3091543"/>
                <a:gd name="connsiteX1" fmla="*/ 2558143 w 5072743"/>
                <a:gd name="connsiteY1" fmla="*/ 979714 h 3091543"/>
                <a:gd name="connsiteX2" fmla="*/ 5072743 w 5072743"/>
                <a:gd name="connsiteY2" fmla="*/ 0 h 309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2743" h="3091543">
                  <a:moveTo>
                    <a:pt x="0" y="3091543"/>
                  </a:moveTo>
                  <a:cubicBezTo>
                    <a:pt x="856343" y="2293257"/>
                    <a:pt x="1712686" y="1494971"/>
                    <a:pt x="2558143" y="979714"/>
                  </a:cubicBezTo>
                  <a:cubicBezTo>
                    <a:pt x="3403600" y="464457"/>
                    <a:pt x="4238171" y="232228"/>
                    <a:pt x="5072743" y="0"/>
                  </a:cubicBezTo>
                </a:path>
              </a:pathLst>
            </a:cu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6141" y="2733256"/>
              <a:ext cx="16040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Deep Learning</a:t>
              </a:r>
              <a:endParaRPr lang="ko-KR" altLang="en-US" sz="16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702322" y="1031251"/>
            <a:ext cx="4992071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딥러닝은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데이터가 많으면 정확도가 우수하지만 </a:t>
            </a:r>
            <a:endParaRPr lang="en-US" altLang="ko-KR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데이터가 작다면 </a:t>
            </a:r>
            <a:r>
              <a:rPr lang="ko-KR" altLang="en-US" sz="20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알고리즘이 더 우수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163639" y="3722849"/>
            <a:ext cx="6991681" cy="2050328"/>
            <a:chOff x="2035629" y="3947702"/>
            <a:chExt cx="6991681" cy="2050328"/>
          </a:xfrm>
        </p:grpSpPr>
        <p:sp>
          <p:nvSpPr>
            <p:cNvPr id="20" name="TextBox 19"/>
            <p:cNvSpPr txBox="1"/>
            <p:nvPr/>
          </p:nvSpPr>
          <p:spPr>
            <a:xfrm>
              <a:off x="7096140" y="3947702"/>
              <a:ext cx="1931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0000FF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Machine Learning</a:t>
              </a:r>
              <a:endParaRPr lang="ko-KR" altLang="en-US" sz="1600" b="1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2035629" y="4125687"/>
              <a:ext cx="5007428" cy="1872343"/>
            </a:xfrm>
            <a:custGeom>
              <a:avLst/>
              <a:gdLst>
                <a:gd name="connsiteX0" fmla="*/ 0 w 5007428"/>
                <a:gd name="connsiteY0" fmla="*/ 1872343 h 1872343"/>
                <a:gd name="connsiteX1" fmla="*/ 1763485 w 5007428"/>
                <a:gd name="connsiteY1" fmla="*/ 315685 h 1872343"/>
                <a:gd name="connsiteX2" fmla="*/ 5007428 w 5007428"/>
                <a:gd name="connsiteY2" fmla="*/ 0 h 187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07428" h="1872343">
                  <a:moveTo>
                    <a:pt x="0" y="1872343"/>
                  </a:moveTo>
                  <a:cubicBezTo>
                    <a:pt x="464457" y="1250042"/>
                    <a:pt x="928914" y="627742"/>
                    <a:pt x="1763485" y="315685"/>
                  </a:cubicBezTo>
                  <a:cubicBezTo>
                    <a:pt x="2598056" y="3628"/>
                    <a:pt x="3802742" y="1814"/>
                    <a:pt x="5007428" y="0"/>
                  </a:cubicBezTo>
                </a:path>
              </a:pathLst>
            </a:custGeom>
            <a:ln w="254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3827839" y="6389629"/>
            <a:ext cx="8001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https://brunch.co.kr/@itschloe1/8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64BFC1-7B9B-7113-49AF-EB41A9AF40F9}"/>
              </a:ext>
            </a:extLst>
          </p:cNvPr>
          <p:cNvSpPr txBox="1"/>
          <p:nvPr/>
        </p:nvSpPr>
        <p:spPr>
          <a:xfrm>
            <a:off x="964555" y="263483"/>
            <a:ext cx="4498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7B03A-7D1D-EDBB-AEF4-B9C41D5700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A6D671C-0030-F166-4550-965E5FC8D5E5}"/>
              </a:ext>
            </a:extLst>
          </p:cNvPr>
          <p:cNvGrpSpPr/>
          <p:nvPr/>
        </p:nvGrpSpPr>
        <p:grpSpPr>
          <a:xfrm>
            <a:off x="2390775" y="1676400"/>
            <a:ext cx="7410450" cy="2648208"/>
            <a:chOff x="1438276" y="1628775"/>
            <a:chExt cx="5534025" cy="2648208"/>
          </a:xfrm>
        </p:grpSpPr>
        <p:sp>
          <p:nvSpPr>
            <p:cNvPr id="5" name="말풍선: 타원형 4">
              <a:extLst>
                <a:ext uri="{FF2B5EF4-FFF2-40B4-BE49-F238E27FC236}">
                  <a16:creationId xmlns:a16="http://schemas.microsoft.com/office/drawing/2014/main" id="{041C47D8-D5BB-2D66-89A3-6E73651E40BD}"/>
                </a:ext>
              </a:extLst>
            </p:cNvPr>
            <p:cNvSpPr/>
            <p:nvPr/>
          </p:nvSpPr>
          <p:spPr>
            <a:xfrm>
              <a:off x="1438276" y="1628775"/>
              <a:ext cx="526670" cy="514350"/>
            </a:xfrm>
            <a:prstGeom prst="wedgeEllipseCallout">
              <a:avLst>
                <a:gd name="adj1" fmla="val 59869"/>
                <a:gd name="adj2" fmla="val 51722"/>
              </a:avLst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</a:t>
              </a:r>
              <a:endParaRPr lang="ko-KR" altLang="en-US" sz="2400" b="1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6" name="말풍선: 타원형 5">
              <a:extLst>
                <a:ext uri="{FF2B5EF4-FFF2-40B4-BE49-F238E27FC236}">
                  <a16:creationId xmlns:a16="http://schemas.microsoft.com/office/drawing/2014/main" id="{E3920C3B-E948-6104-0B3E-1264FF5774E8}"/>
                </a:ext>
              </a:extLst>
            </p:cNvPr>
            <p:cNvSpPr/>
            <p:nvPr/>
          </p:nvSpPr>
          <p:spPr>
            <a:xfrm>
              <a:off x="1438276" y="2686140"/>
              <a:ext cx="526670" cy="514350"/>
            </a:xfrm>
            <a:prstGeom prst="wedgeEllipseCallout">
              <a:avLst>
                <a:gd name="adj1" fmla="val 59869"/>
                <a:gd name="adj2" fmla="val 51722"/>
              </a:avLst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</a:t>
              </a:r>
              <a:endParaRPr lang="ko-KR" altLang="en-US" sz="2400" b="1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58B9234E-DF74-8122-E76D-DBE1608F7D5F}"/>
                </a:ext>
              </a:extLst>
            </p:cNvPr>
            <p:cNvSpPr/>
            <p:nvPr/>
          </p:nvSpPr>
          <p:spPr>
            <a:xfrm>
              <a:off x="1438276" y="3743505"/>
              <a:ext cx="526670" cy="514350"/>
            </a:xfrm>
            <a:prstGeom prst="wedgeEllipseCallout">
              <a:avLst>
                <a:gd name="adj1" fmla="val 59869"/>
                <a:gd name="adj2" fmla="val 51722"/>
              </a:avLst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</a:t>
              </a:r>
              <a:endParaRPr lang="ko-KR" altLang="en-US" sz="2400" b="1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059856-1E9C-B991-B641-83C9885B2AD6}"/>
                </a:ext>
              </a:extLst>
            </p:cNvPr>
            <p:cNvSpPr txBox="1"/>
            <p:nvPr/>
          </p:nvSpPr>
          <p:spPr>
            <a:xfrm>
              <a:off x="2352675" y="1698164"/>
              <a:ext cx="4171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지도학습 </a:t>
              </a:r>
              <a:r>
                <a:rPr lang="en-US" altLang="ko-KR" sz="24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(Supervised Learning)</a:t>
              </a:r>
              <a:endParaRPr lang="ko-KR" altLang="en-US" sz="2400" b="1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D082BB-551A-BB8D-D7CC-887D33D9959D}"/>
                </a:ext>
              </a:extLst>
            </p:cNvPr>
            <p:cNvSpPr txBox="1"/>
            <p:nvPr/>
          </p:nvSpPr>
          <p:spPr>
            <a:xfrm>
              <a:off x="2352675" y="2758649"/>
              <a:ext cx="4171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비지도학습 </a:t>
              </a:r>
              <a:r>
                <a:rPr lang="en-US" altLang="ko-KR" sz="24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(Supervised Learning)</a:t>
              </a:r>
              <a:endParaRPr lang="ko-KR" altLang="en-US" sz="2400" b="1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FE8CA3-B3E7-E736-5FB1-49E3DFF2F682}"/>
                </a:ext>
              </a:extLst>
            </p:cNvPr>
            <p:cNvSpPr txBox="1"/>
            <p:nvPr/>
          </p:nvSpPr>
          <p:spPr>
            <a:xfrm>
              <a:off x="2352675" y="3815318"/>
              <a:ext cx="4619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강화학습 </a:t>
              </a:r>
              <a:r>
                <a:rPr lang="en-US" altLang="ko-KR" sz="24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(Reinforcement Learning)</a:t>
              </a:r>
              <a:endParaRPr lang="ko-KR" altLang="en-US" sz="2400" b="1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E2EC7C-272D-6D36-2E29-B49203003B15}"/>
              </a:ext>
            </a:extLst>
          </p:cNvPr>
          <p:cNvSpPr txBox="1"/>
          <p:nvPr/>
        </p:nvSpPr>
        <p:spPr>
          <a:xfrm>
            <a:off x="964555" y="263483"/>
            <a:ext cx="4498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1E5B9-A472-C890-9E56-DDF775D3A9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16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959004" y="268721"/>
            <a:ext cx="5908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지도학습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(Supervised Learning)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4C880-A037-A033-62BE-D813C2CC44A1}"/>
              </a:ext>
            </a:extLst>
          </p:cNvPr>
          <p:cNvSpPr txBox="1"/>
          <p:nvPr/>
        </p:nvSpPr>
        <p:spPr>
          <a:xfrm>
            <a:off x="1766886" y="1270768"/>
            <a:ext cx="8672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 대한 </a:t>
            </a:r>
            <a:r>
              <a:rPr lang="en-US" altLang="ko-KR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Label(</a:t>
            </a:r>
            <a:r>
              <a:rPr lang="ko-KR" altLang="en-US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명시적인 답</a:t>
            </a:r>
            <a:r>
              <a:rPr lang="en-US" altLang="ko-KR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주어진 상태에서 컴퓨터를 학습 시키는법</a:t>
            </a:r>
            <a:endParaRPr lang="en-US" altLang="ko-KR" b="1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b="1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대표적인 지도학습 방법으로는 </a:t>
            </a:r>
            <a:r>
              <a:rPr lang="ko-KR" altLang="en-US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</a:t>
            </a:r>
            <a:r>
              <a:rPr lang="en-US" altLang="ko-KR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(Classification)</a:t>
            </a:r>
            <a:r>
              <a:rPr lang="ko-KR" altLang="en-US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ko-KR" altLang="en-US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  <a:r>
              <a:rPr lang="en-US" altLang="ko-KR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(Regression)</a:t>
            </a:r>
            <a:r>
              <a:rPr lang="ko-KR" altLang="en-US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있다</a:t>
            </a:r>
            <a:r>
              <a:rPr lang="en-US" altLang="ko-KR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r>
              <a:rPr lang="ko-KR" altLang="en-US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</p:txBody>
      </p:sp>
      <p:pic>
        <p:nvPicPr>
          <p:cNvPr id="10" name="그래픽 9" descr="컴퓨터">
            <a:extLst>
              <a:ext uri="{FF2B5EF4-FFF2-40B4-BE49-F238E27FC236}">
                <a16:creationId xmlns:a16="http://schemas.microsoft.com/office/drawing/2014/main" id="{4E3219FC-2250-65EF-CBC7-86E78D273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8295" y="4547775"/>
            <a:ext cx="1380330" cy="1380330"/>
          </a:xfrm>
          <a:prstGeom prst="rect">
            <a:avLst/>
          </a:prstGeom>
        </p:spPr>
      </p:pic>
      <p:pic>
        <p:nvPicPr>
          <p:cNvPr id="14" name="그래픽 13" descr="고양이">
            <a:extLst>
              <a:ext uri="{FF2B5EF4-FFF2-40B4-BE49-F238E27FC236}">
                <a16:creationId xmlns:a16="http://schemas.microsoft.com/office/drawing/2014/main" id="{A3DEAF7B-5D02-5826-3436-803965ADA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9527" y="2971800"/>
            <a:ext cx="914400" cy="914400"/>
          </a:xfrm>
          <a:prstGeom prst="rect">
            <a:avLst/>
          </a:prstGeom>
        </p:spPr>
      </p:pic>
      <p:pic>
        <p:nvPicPr>
          <p:cNvPr id="16" name="그래픽 15" descr="개">
            <a:extLst>
              <a:ext uri="{FF2B5EF4-FFF2-40B4-BE49-F238E27FC236}">
                <a16:creationId xmlns:a16="http://schemas.microsoft.com/office/drawing/2014/main" id="{55098951-D57A-AF57-A7A1-DA3CF87522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18074" y="2971799"/>
            <a:ext cx="1006475" cy="112524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8339B3-A7E4-9644-29D4-11180D716400}"/>
              </a:ext>
            </a:extLst>
          </p:cNvPr>
          <p:cNvSpPr/>
          <p:nvPr/>
        </p:nvSpPr>
        <p:spPr>
          <a:xfrm>
            <a:off x="4820100" y="2905125"/>
            <a:ext cx="2453828" cy="12063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1A7CAC-BD7B-D124-D894-71D7EE7159B4}"/>
              </a:ext>
            </a:extLst>
          </p:cNvPr>
          <p:cNvSpPr txBox="1"/>
          <p:nvPr/>
        </p:nvSpPr>
        <p:spPr>
          <a:xfrm>
            <a:off x="5049965" y="3840890"/>
            <a:ext cx="676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강아지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4F5891-41DF-855E-5856-A7DE4F32D8DB}"/>
              </a:ext>
            </a:extLst>
          </p:cNvPr>
          <p:cNvSpPr txBox="1"/>
          <p:nvPr/>
        </p:nvSpPr>
        <p:spPr>
          <a:xfrm>
            <a:off x="6473829" y="3820050"/>
            <a:ext cx="669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고양이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6DB3CE-F2C8-9D92-7F72-0DC0CDF60914}"/>
              </a:ext>
            </a:extLst>
          </p:cNvPr>
          <p:cNvSpPr txBox="1"/>
          <p:nvPr/>
        </p:nvSpPr>
        <p:spPr>
          <a:xfrm>
            <a:off x="5172870" y="2628356"/>
            <a:ext cx="1849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 미리 학습 </a:t>
            </a:r>
          </a:p>
        </p:txBody>
      </p:sp>
      <p:pic>
        <p:nvPicPr>
          <p:cNvPr id="23" name="그래픽 22" descr="고양이">
            <a:extLst>
              <a:ext uri="{FF2B5EF4-FFF2-40B4-BE49-F238E27FC236}">
                <a16:creationId xmlns:a16="http://schemas.microsoft.com/office/drawing/2014/main" id="{AB5391D0-22B7-9E43-8DAF-4CE2B2C53F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7839" y="4697527"/>
            <a:ext cx="914400" cy="914400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F44AF8-62A9-A4DF-B4DA-30B7BEB3F374}"/>
              </a:ext>
            </a:extLst>
          </p:cNvPr>
          <p:cNvCxnSpPr>
            <a:cxnSpLocks/>
          </p:cNvCxnSpPr>
          <p:nvPr/>
        </p:nvCxnSpPr>
        <p:spPr>
          <a:xfrm>
            <a:off x="6078665" y="4206703"/>
            <a:ext cx="9795" cy="4363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래픽 26" descr="물음표">
            <a:extLst>
              <a:ext uri="{FF2B5EF4-FFF2-40B4-BE49-F238E27FC236}">
                <a16:creationId xmlns:a16="http://schemas.microsoft.com/office/drawing/2014/main" id="{4A04236C-AC7F-1F65-95A4-C4E4D741DF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54564" y="4444452"/>
            <a:ext cx="492726" cy="492726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1252808-4B1F-7836-98E4-B5DCE405CA58}"/>
              </a:ext>
            </a:extLst>
          </p:cNvPr>
          <p:cNvCxnSpPr>
            <a:cxnSpLocks/>
          </p:cNvCxnSpPr>
          <p:nvPr/>
        </p:nvCxnSpPr>
        <p:spPr>
          <a:xfrm>
            <a:off x="4810305" y="5154727"/>
            <a:ext cx="4793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560A918-78A4-EA2B-804A-C10C670F7C34}"/>
              </a:ext>
            </a:extLst>
          </p:cNvPr>
          <p:cNvSpPr txBox="1"/>
          <p:nvPr/>
        </p:nvSpPr>
        <p:spPr>
          <a:xfrm>
            <a:off x="7517219" y="4954672"/>
            <a:ext cx="99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고양이</a:t>
            </a:r>
            <a:r>
              <a:rPr lang="en-US" altLang="ko-KR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!</a:t>
            </a:r>
            <a:endParaRPr lang="ko-KR" altLang="en-US" sz="20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10C678F-722A-AB1F-B65D-9A91AF35E74D}"/>
              </a:ext>
            </a:extLst>
          </p:cNvPr>
          <p:cNvCxnSpPr>
            <a:cxnSpLocks/>
          </p:cNvCxnSpPr>
          <p:nvPr/>
        </p:nvCxnSpPr>
        <p:spPr>
          <a:xfrm>
            <a:off x="6950257" y="5154727"/>
            <a:ext cx="4793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7DD1B6A-68C9-CBC5-3677-D82808B5E2E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80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2F65C4-99B2-79CF-4F6B-84CA20B5064E}"/>
              </a:ext>
            </a:extLst>
          </p:cNvPr>
          <p:cNvSpPr txBox="1"/>
          <p:nvPr/>
        </p:nvSpPr>
        <p:spPr>
          <a:xfrm>
            <a:off x="957263" y="266412"/>
            <a:ext cx="2683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지도학습의 종류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DAB88-3B5A-1FE3-764A-8BE7A72F8685}"/>
              </a:ext>
            </a:extLst>
          </p:cNvPr>
          <p:cNvSpPr txBox="1"/>
          <p:nvPr/>
        </p:nvSpPr>
        <p:spPr>
          <a:xfrm>
            <a:off x="1174105" y="1462326"/>
            <a:ext cx="3260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</a:t>
            </a:r>
            <a:r>
              <a:rPr lang="en-US" altLang="ko-KR" sz="2400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(Classification)</a:t>
            </a:r>
            <a:endParaRPr lang="ko-KR" altLang="en-US" sz="24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3ED7CC-4F78-5FE0-1B9F-3F7EE0B02C88}"/>
              </a:ext>
            </a:extLst>
          </p:cNvPr>
          <p:cNvSpPr/>
          <p:nvPr/>
        </p:nvSpPr>
        <p:spPr>
          <a:xfrm>
            <a:off x="1918538" y="2267556"/>
            <a:ext cx="8354924" cy="268204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미리 정의된 여러 클래스 레이블 중 하나를 예측하는 것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속성 값을 입력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클래스 값을 출력으로 하는 모델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붓꽃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(iris)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세 품종 중 하나로 분류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암 분류 등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이진분류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등이 있다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7D3EA0-D0BD-634E-6A93-93272C14D2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81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2F65C4-99B2-79CF-4F6B-84CA20B5064E}"/>
              </a:ext>
            </a:extLst>
          </p:cNvPr>
          <p:cNvSpPr txBox="1"/>
          <p:nvPr/>
        </p:nvSpPr>
        <p:spPr>
          <a:xfrm>
            <a:off x="957263" y="266412"/>
            <a:ext cx="2683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지도학습의 종류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DAB88-3B5A-1FE3-764A-8BE7A72F8685}"/>
              </a:ext>
            </a:extLst>
          </p:cNvPr>
          <p:cNvSpPr txBox="1"/>
          <p:nvPr/>
        </p:nvSpPr>
        <p:spPr>
          <a:xfrm>
            <a:off x="1174105" y="1462326"/>
            <a:ext cx="3260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  <a:r>
              <a:rPr lang="en-US" altLang="ko-KR" sz="2400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(Regression)</a:t>
            </a:r>
            <a:endParaRPr lang="ko-KR" altLang="en-US" sz="24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3ED7CC-4F78-5FE0-1B9F-3F7EE0B02C88}"/>
              </a:ext>
            </a:extLst>
          </p:cNvPr>
          <p:cNvSpPr/>
          <p:nvPr/>
        </p:nvSpPr>
        <p:spPr>
          <a:xfrm>
            <a:off x="1918538" y="2267556"/>
            <a:ext cx="8354924" cy="268204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연속적인 숫자를 예측하는 것</a:t>
            </a:r>
            <a:r>
              <a:rPr lang="en-US" altLang="ko-KR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속성값을 입력</a:t>
            </a:r>
            <a:r>
              <a:rPr lang="en-US" altLang="ko-KR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연속적인 실수 값을 출력으로 하는 모델</a:t>
            </a:r>
            <a:endParaRPr lang="en-US" altLang="ko-KR" sz="24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어떤 사람의 교육수준</a:t>
            </a:r>
            <a:r>
              <a:rPr lang="en-US" altLang="ko-KR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나이</a:t>
            </a:r>
            <a:r>
              <a:rPr lang="en-US" altLang="ko-KR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주거지를 바탕으로 연간 소득 예측 등</a:t>
            </a:r>
            <a:r>
              <a:rPr lang="en-US" altLang="ko-KR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 값의 미묘한 차이가 크게 중요하지 않음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7D3EA0-D0BD-634E-6A93-93272C14D2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70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9E46CD45-C568-7DEE-6AEC-CB3823EDC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957" y="2240794"/>
            <a:ext cx="4609257" cy="291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809D84C-5FAE-7E2B-B8A1-E992932FA1F8}"/>
              </a:ext>
            </a:extLst>
          </p:cNvPr>
          <p:cNvSpPr/>
          <p:nvPr/>
        </p:nvSpPr>
        <p:spPr>
          <a:xfrm>
            <a:off x="2233790" y="5437132"/>
            <a:ext cx="2763906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스팸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메일 분류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44DA7F-9BBF-A645-E15A-FA49198DCAD6}"/>
              </a:ext>
            </a:extLst>
          </p:cNvPr>
          <p:cNvSpPr/>
          <p:nvPr/>
        </p:nvSpPr>
        <p:spPr>
          <a:xfrm>
            <a:off x="6922632" y="5438464"/>
            <a:ext cx="2763906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집 가격 예측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DA57C52-AD2B-290A-71ED-739EF15E7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898" y="2240794"/>
            <a:ext cx="3449690" cy="291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68F23C-170F-EC53-508C-6988EFE3682F}"/>
              </a:ext>
            </a:extLst>
          </p:cNvPr>
          <p:cNvSpPr txBox="1"/>
          <p:nvPr/>
        </p:nvSpPr>
        <p:spPr>
          <a:xfrm>
            <a:off x="957263" y="266412"/>
            <a:ext cx="2776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지도학습의 예시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A92471-9123-CBFA-9725-6D8AD20A34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95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0F61A1A1-7A5A-BF33-F20C-B09F61CBA744}"/>
              </a:ext>
            </a:extLst>
          </p:cNvPr>
          <p:cNvSpPr/>
          <p:nvPr/>
        </p:nvSpPr>
        <p:spPr>
          <a:xfrm>
            <a:off x="8601239" y="5542082"/>
            <a:ext cx="1412123" cy="1788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7BCA43-8C3D-73A5-63BE-3677F31E2F36}"/>
              </a:ext>
            </a:extLst>
          </p:cNvPr>
          <p:cNvSpPr/>
          <p:nvPr/>
        </p:nvSpPr>
        <p:spPr>
          <a:xfrm>
            <a:off x="8596046" y="4246945"/>
            <a:ext cx="1417317" cy="2501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8525183-1981-5610-7C5A-342ECDFCDCC6}"/>
              </a:ext>
            </a:extLst>
          </p:cNvPr>
          <p:cNvSpPr/>
          <p:nvPr/>
        </p:nvSpPr>
        <p:spPr>
          <a:xfrm>
            <a:off x="2918827" y="4316016"/>
            <a:ext cx="1552575" cy="10286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959004" y="262169"/>
            <a:ext cx="6847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비지도 학습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(Unsupervised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Learning)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2039D3-C58E-56D6-2CE2-4FA80CBFFA1B}"/>
              </a:ext>
            </a:extLst>
          </p:cNvPr>
          <p:cNvSpPr/>
          <p:nvPr/>
        </p:nvSpPr>
        <p:spPr>
          <a:xfrm>
            <a:off x="1199518" y="1137047"/>
            <a:ext cx="10677047" cy="231271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 대한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Label(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명시적인 답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없는 상태에서 컴퓨터를 학습시키는 방법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데이터의 숨겨진 특징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구조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패턴을 파악하는데 사용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비슷한 특성끼리 묶는 </a:t>
            </a:r>
            <a:r>
              <a:rPr lang="ko-KR" altLang="en-US" sz="2400" dirty="0" err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클러스터링</a:t>
            </a:r>
            <a:r>
              <a:rPr lang="en-US" altLang="ko-KR" sz="24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(Clustering)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차원축소</a:t>
            </a:r>
            <a:r>
              <a:rPr lang="en-US" altLang="ko-KR" sz="24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(Dimensionality Reduction)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등이 있다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3" name="그래픽 2" descr="컴퓨터">
            <a:extLst>
              <a:ext uri="{FF2B5EF4-FFF2-40B4-BE49-F238E27FC236}">
                <a16:creationId xmlns:a16="http://schemas.microsoft.com/office/drawing/2014/main" id="{1B275E85-30A6-0952-F6C1-52B1748AE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6615" y="3897556"/>
            <a:ext cx="1880149" cy="1880149"/>
          </a:xfrm>
          <a:prstGeom prst="rect">
            <a:avLst/>
          </a:prstGeom>
        </p:spPr>
      </p:pic>
      <p:pic>
        <p:nvPicPr>
          <p:cNvPr id="4" name="그래픽 3" descr="고양이">
            <a:extLst>
              <a:ext uri="{FF2B5EF4-FFF2-40B4-BE49-F238E27FC236}">
                <a16:creationId xmlns:a16="http://schemas.microsoft.com/office/drawing/2014/main" id="{7C51CC64-A0C2-69B1-ADE5-73E8BBABF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4061" y="4164677"/>
            <a:ext cx="432000" cy="432000"/>
          </a:xfrm>
          <a:prstGeom prst="rect">
            <a:avLst/>
          </a:prstGeom>
        </p:spPr>
      </p:pic>
      <p:pic>
        <p:nvPicPr>
          <p:cNvPr id="6" name="그래픽 5" descr="토끼">
            <a:extLst>
              <a:ext uri="{FF2B5EF4-FFF2-40B4-BE49-F238E27FC236}">
                <a16:creationId xmlns:a16="http://schemas.microsoft.com/office/drawing/2014/main" id="{0335AA69-6720-6802-358F-A493CFC68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488790" y="4487459"/>
            <a:ext cx="431999" cy="432000"/>
          </a:xfrm>
          <a:prstGeom prst="rect">
            <a:avLst/>
          </a:prstGeom>
        </p:spPr>
      </p:pic>
      <p:pic>
        <p:nvPicPr>
          <p:cNvPr id="7" name="그래픽 6" descr="고양이">
            <a:extLst>
              <a:ext uri="{FF2B5EF4-FFF2-40B4-BE49-F238E27FC236}">
                <a16:creationId xmlns:a16="http://schemas.microsoft.com/office/drawing/2014/main" id="{8F040F13-4384-BD90-333B-F045620C3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4768" y="4798017"/>
            <a:ext cx="422464" cy="432000"/>
          </a:xfrm>
          <a:prstGeom prst="rect">
            <a:avLst/>
          </a:prstGeom>
        </p:spPr>
      </p:pic>
      <p:pic>
        <p:nvPicPr>
          <p:cNvPr id="8" name="그래픽 7" descr="토끼">
            <a:extLst>
              <a:ext uri="{FF2B5EF4-FFF2-40B4-BE49-F238E27FC236}">
                <a16:creationId xmlns:a16="http://schemas.microsoft.com/office/drawing/2014/main" id="{CC8CBD9D-0A1A-EA99-A603-148DAABD0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684109" y="4836263"/>
            <a:ext cx="431997" cy="432000"/>
          </a:xfrm>
          <a:prstGeom prst="rect">
            <a:avLst/>
          </a:prstGeom>
        </p:spPr>
      </p:pic>
      <p:pic>
        <p:nvPicPr>
          <p:cNvPr id="9" name="그래픽 8" descr="고양이">
            <a:extLst>
              <a:ext uri="{FF2B5EF4-FFF2-40B4-BE49-F238E27FC236}">
                <a16:creationId xmlns:a16="http://schemas.microsoft.com/office/drawing/2014/main" id="{B7C8CB6A-6D2F-88AB-00A3-1730BDA3B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18058" y="4783228"/>
            <a:ext cx="432000" cy="432000"/>
          </a:xfrm>
          <a:prstGeom prst="rect">
            <a:avLst/>
          </a:prstGeom>
        </p:spPr>
      </p:pic>
      <p:pic>
        <p:nvPicPr>
          <p:cNvPr id="10" name="그래픽 9" descr="토끼">
            <a:extLst>
              <a:ext uri="{FF2B5EF4-FFF2-40B4-BE49-F238E27FC236}">
                <a16:creationId xmlns:a16="http://schemas.microsoft.com/office/drawing/2014/main" id="{E8E04766-83FC-C096-1D24-7CABAB0D3D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6557" y="4764486"/>
            <a:ext cx="432000" cy="432000"/>
          </a:xfrm>
          <a:prstGeom prst="rect">
            <a:avLst/>
          </a:prstGeom>
        </p:spPr>
      </p:pic>
      <p:pic>
        <p:nvPicPr>
          <p:cNvPr id="12" name="그래픽 11" descr="토끼">
            <a:extLst>
              <a:ext uri="{FF2B5EF4-FFF2-40B4-BE49-F238E27FC236}">
                <a16:creationId xmlns:a16="http://schemas.microsoft.com/office/drawing/2014/main" id="{CF594C93-5D3D-3632-7D43-2C061A235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96250" y="4458834"/>
            <a:ext cx="432000" cy="432000"/>
          </a:xfrm>
          <a:prstGeom prst="rect">
            <a:avLst/>
          </a:prstGeom>
        </p:spPr>
      </p:pic>
      <p:pic>
        <p:nvPicPr>
          <p:cNvPr id="14" name="그래픽 13" descr="토끼">
            <a:extLst>
              <a:ext uri="{FF2B5EF4-FFF2-40B4-BE49-F238E27FC236}">
                <a16:creationId xmlns:a16="http://schemas.microsoft.com/office/drawing/2014/main" id="{7D6819C8-00BE-0367-68A2-306F82B80C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7514" y="4380295"/>
            <a:ext cx="432000" cy="432000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9BB191A3-342A-545F-A11D-6F0FDD53FD6A}"/>
              </a:ext>
            </a:extLst>
          </p:cNvPr>
          <p:cNvSpPr/>
          <p:nvPr/>
        </p:nvSpPr>
        <p:spPr>
          <a:xfrm rot="16200000">
            <a:off x="4652083" y="4706539"/>
            <a:ext cx="142875" cy="2476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1FFC724-C884-0D66-3F56-38ADB49F37F9}"/>
              </a:ext>
            </a:extLst>
          </p:cNvPr>
          <p:cNvGrpSpPr/>
          <p:nvPr/>
        </p:nvGrpSpPr>
        <p:grpSpPr>
          <a:xfrm>
            <a:off x="7235357" y="4207511"/>
            <a:ext cx="1272972" cy="1464016"/>
            <a:chOff x="6810859" y="4765543"/>
            <a:chExt cx="561378" cy="773277"/>
          </a:xfrm>
        </p:grpSpPr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29939427-956F-2934-BB47-C0FFB1153290}"/>
                </a:ext>
              </a:extLst>
            </p:cNvPr>
            <p:cNvSpPr/>
            <p:nvPr/>
          </p:nvSpPr>
          <p:spPr>
            <a:xfrm rot="16200000">
              <a:off x="7197830" y="4665554"/>
              <a:ext cx="74417" cy="274396"/>
            </a:xfrm>
            <a:prstGeom prst="down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C315CBE-1777-458D-22DA-684165B0C9DE}"/>
                </a:ext>
              </a:extLst>
            </p:cNvPr>
            <p:cNvCxnSpPr>
              <a:cxnSpLocks/>
            </p:cNvCxnSpPr>
            <p:nvPr/>
          </p:nvCxnSpPr>
          <p:spPr>
            <a:xfrm>
              <a:off x="7113524" y="4782065"/>
              <a:ext cx="0" cy="7567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5CA19FF-9BCA-CEA0-2B25-B59966165A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0859" y="5158977"/>
              <a:ext cx="31873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래픽 29" descr="토끼">
            <a:extLst>
              <a:ext uri="{FF2B5EF4-FFF2-40B4-BE49-F238E27FC236}">
                <a16:creationId xmlns:a16="http://schemas.microsoft.com/office/drawing/2014/main" id="{A858B63F-1731-138C-9007-604A7C9E9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2440" y="4015301"/>
            <a:ext cx="432000" cy="432000"/>
          </a:xfrm>
          <a:prstGeom prst="rect">
            <a:avLst/>
          </a:prstGeom>
        </p:spPr>
      </p:pic>
      <p:pic>
        <p:nvPicPr>
          <p:cNvPr id="31" name="그래픽 30" descr="토끼">
            <a:extLst>
              <a:ext uri="{FF2B5EF4-FFF2-40B4-BE49-F238E27FC236}">
                <a16:creationId xmlns:a16="http://schemas.microsoft.com/office/drawing/2014/main" id="{D43D4973-7EAC-81B2-8515-D089B5D5A6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9374" y="4015300"/>
            <a:ext cx="432000" cy="432000"/>
          </a:xfrm>
          <a:prstGeom prst="rect">
            <a:avLst/>
          </a:prstGeom>
        </p:spPr>
      </p:pic>
      <p:pic>
        <p:nvPicPr>
          <p:cNvPr id="32" name="그래픽 31" descr="토끼">
            <a:extLst>
              <a:ext uri="{FF2B5EF4-FFF2-40B4-BE49-F238E27FC236}">
                <a16:creationId xmlns:a16="http://schemas.microsoft.com/office/drawing/2014/main" id="{3553CA36-4D5A-CE75-13D3-5D499F418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96308" y="4011649"/>
            <a:ext cx="432000" cy="432000"/>
          </a:xfrm>
          <a:prstGeom prst="rect">
            <a:avLst/>
          </a:prstGeom>
        </p:spPr>
      </p:pic>
      <p:pic>
        <p:nvPicPr>
          <p:cNvPr id="33" name="그래픽 32" descr="토끼">
            <a:extLst>
              <a:ext uri="{FF2B5EF4-FFF2-40B4-BE49-F238E27FC236}">
                <a16:creationId xmlns:a16="http://schemas.microsoft.com/office/drawing/2014/main" id="{4E6FF4FE-3798-ED65-8646-5532C4D5FD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43959" y="4022356"/>
            <a:ext cx="432000" cy="432000"/>
          </a:xfrm>
          <a:prstGeom prst="rect">
            <a:avLst/>
          </a:prstGeom>
        </p:spPr>
      </p:pic>
      <p:pic>
        <p:nvPicPr>
          <p:cNvPr id="34" name="그래픽 33" descr="토끼">
            <a:extLst>
              <a:ext uri="{FF2B5EF4-FFF2-40B4-BE49-F238E27FC236}">
                <a16:creationId xmlns:a16="http://schemas.microsoft.com/office/drawing/2014/main" id="{59364D79-2B65-6F7B-1667-F4D8D84AF6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0893" y="4020971"/>
            <a:ext cx="432000" cy="432000"/>
          </a:xfrm>
          <a:prstGeom prst="rect">
            <a:avLst/>
          </a:prstGeom>
        </p:spPr>
      </p:pic>
      <p:pic>
        <p:nvPicPr>
          <p:cNvPr id="35" name="그래픽 34" descr="고양이">
            <a:extLst>
              <a:ext uri="{FF2B5EF4-FFF2-40B4-BE49-F238E27FC236}">
                <a16:creationId xmlns:a16="http://schemas.microsoft.com/office/drawing/2014/main" id="{5910F5FE-2DE3-94AD-F05F-31F7F6ADB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69070" y="5344026"/>
            <a:ext cx="432000" cy="432000"/>
          </a:xfrm>
          <a:prstGeom prst="rect">
            <a:avLst/>
          </a:prstGeom>
        </p:spPr>
      </p:pic>
      <p:pic>
        <p:nvPicPr>
          <p:cNvPr id="36" name="그래픽 35" descr="고양이">
            <a:extLst>
              <a:ext uri="{FF2B5EF4-FFF2-40B4-BE49-F238E27FC236}">
                <a16:creationId xmlns:a16="http://schemas.microsoft.com/office/drawing/2014/main" id="{FCEC4357-93CD-E9F8-4CBA-802C66D04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0893" y="5321371"/>
            <a:ext cx="432000" cy="432000"/>
          </a:xfrm>
          <a:prstGeom prst="rect">
            <a:avLst/>
          </a:prstGeom>
        </p:spPr>
      </p:pic>
      <p:pic>
        <p:nvPicPr>
          <p:cNvPr id="37" name="그래픽 36" descr="고양이">
            <a:extLst>
              <a:ext uri="{FF2B5EF4-FFF2-40B4-BE49-F238E27FC236}">
                <a16:creationId xmlns:a16="http://schemas.microsoft.com/office/drawing/2014/main" id="{838DA697-BE0D-2B24-2CBF-A3CFC69E6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1982" y="5328410"/>
            <a:ext cx="432000" cy="432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D5EED99-E038-3CC3-FA5D-CD9B99B559ED}"/>
              </a:ext>
            </a:extLst>
          </p:cNvPr>
          <p:cNvSpPr txBox="1"/>
          <p:nvPr/>
        </p:nvSpPr>
        <p:spPr>
          <a:xfrm>
            <a:off x="8438813" y="4567154"/>
            <a:ext cx="17373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귀가 길고 뒷다리가 발달한 동물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718E89-3EF6-E2B6-5B8F-5270DD200D72}"/>
              </a:ext>
            </a:extLst>
          </p:cNvPr>
          <p:cNvSpPr txBox="1"/>
          <p:nvPr/>
        </p:nvSpPr>
        <p:spPr>
          <a:xfrm>
            <a:off x="8429789" y="5746183"/>
            <a:ext cx="17373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꼬리가 길고 귀가 뾰족한 동물</a:t>
            </a:r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EC1687E2-058B-3A6F-43B5-7D7132FCEE1F}"/>
              </a:ext>
            </a:extLst>
          </p:cNvPr>
          <p:cNvSpPr/>
          <p:nvPr/>
        </p:nvSpPr>
        <p:spPr>
          <a:xfrm rot="16200000">
            <a:off x="8157097" y="5346030"/>
            <a:ext cx="140891" cy="561567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8C3287-07F4-7431-333B-B274DCE9850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64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964555" y="255042"/>
            <a:ext cx="3153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비지도 학습의 종류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F26AA-FA27-A266-A6C4-CC826730D53C}"/>
              </a:ext>
            </a:extLst>
          </p:cNvPr>
          <p:cNvSpPr txBox="1"/>
          <p:nvPr/>
        </p:nvSpPr>
        <p:spPr>
          <a:xfrm>
            <a:off x="1174105" y="1462326"/>
            <a:ext cx="3717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군집 분석</a:t>
            </a:r>
            <a:r>
              <a:rPr lang="en-US" altLang="ko-KR" sz="2400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(Clustering)</a:t>
            </a:r>
            <a:endParaRPr lang="ko-KR" altLang="en-US" sz="24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4CD0E4-36EF-5846-8DFA-A52D1823EBE0}"/>
              </a:ext>
            </a:extLst>
          </p:cNvPr>
          <p:cNvSpPr/>
          <p:nvPr/>
        </p:nvSpPr>
        <p:spPr>
          <a:xfrm>
            <a:off x="1174104" y="2251967"/>
            <a:ext cx="10362221" cy="268204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특별한 사전 가정 없이 개체들 사이의 유사성</a:t>
            </a:r>
            <a:r>
              <a:rPr lang="en-US" altLang="ko-KR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거리에 근거하여 군집을 찾고 </a:t>
            </a:r>
            <a:endParaRPr lang="en-US" altLang="ko-KR" sz="24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다음단계의 분석을 하게 하는 방법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개인 또는 여러개체를 유사한 속성을 지닌 대상들 끼리 그룹핑 하는 탐색적 다변량 분석 기법</a:t>
            </a:r>
            <a:endParaRPr lang="en-US" altLang="ko-KR" sz="24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계층적 군집 분석과 비계층적 군집 분석으로 구분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63A077-D5A6-281B-9E5F-8C64CBB0A3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29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73DEA-9F6A-0C04-7C10-2B77FA19D41A}"/>
              </a:ext>
            </a:extLst>
          </p:cNvPr>
          <p:cNvSpPr txBox="1"/>
          <p:nvPr/>
        </p:nvSpPr>
        <p:spPr>
          <a:xfrm>
            <a:off x="1174106" y="1462326"/>
            <a:ext cx="5183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차원 축소</a:t>
            </a:r>
            <a:r>
              <a:rPr lang="en-US" altLang="ko-KR" sz="2400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400" b="1" i="0">
                <a:solidFill>
                  <a:srgbClr val="0000FF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Dimension Reduction</a:t>
            </a:r>
            <a:r>
              <a:rPr lang="en-US" altLang="ko-KR" sz="2400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400">
              <a:solidFill>
                <a:srgbClr val="0000FF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22C5C4-AA40-E54E-43FF-FBB120EC8C72}"/>
              </a:ext>
            </a:extLst>
          </p:cNvPr>
          <p:cNvSpPr/>
          <p:nvPr/>
        </p:nvSpPr>
        <p:spPr>
          <a:xfrm>
            <a:off x="1480387" y="2272644"/>
            <a:ext cx="9235238" cy="268204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매우 많은 특성으로 구성된 다차원 데이터 세트의 차원을 축소해서 새로운 차원 세트를 생성</a:t>
            </a:r>
            <a:endParaRPr lang="en-US" altLang="ko-KR" sz="24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선택과 특성 추출로 구분</a:t>
            </a:r>
            <a:endParaRPr lang="en-US" altLang="ko-KR" sz="24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단순하게 데이터를 압축하는 것이 아닌 차원 축소를 통해 데이터를 조금 더 잘 설명할 수 있는 요소를 추출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077CF1-81AA-F5F3-9909-85A8B9A60223}"/>
              </a:ext>
            </a:extLst>
          </p:cNvPr>
          <p:cNvSpPr txBox="1"/>
          <p:nvPr/>
        </p:nvSpPr>
        <p:spPr>
          <a:xfrm>
            <a:off x="964555" y="255042"/>
            <a:ext cx="3153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비지도 학습의 종류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D26DAC-FD5D-B2FD-B6C5-8DEAB5674A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03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872419-F3A3-A25B-FD19-CF5C52A98457}"/>
              </a:ext>
            </a:extLst>
          </p:cNvPr>
          <p:cNvSpPr txBox="1"/>
          <p:nvPr/>
        </p:nvSpPr>
        <p:spPr>
          <a:xfrm>
            <a:off x="2839317" y="5589588"/>
            <a:ext cx="2727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군집 </a:t>
            </a:r>
            <a:r>
              <a:rPr lang="en-US" altLang="ko-KR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(Clustering)</a:t>
            </a:r>
          </a:p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(y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없는 데이터를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라벨링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7ECD04-16AD-898E-59F2-0ADCAF769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737" y="1305536"/>
            <a:ext cx="2290588" cy="1610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31205D-E1FD-D64D-D494-750E7E658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811" y="3316273"/>
            <a:ext cx="1685925" cy="1562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0B42-FA49-F92F-FD83-1F0CD9174AA7}"/>
              </a:ext>
            </a:extLst>
          </p:cNvPr>
          <p:cNvSpPr txBox="1"/>
          <p:nvPr/>
        </p:nvSpPr>
        <p:spPr>
          <a:xfrm>
            <a:off x="7440285" y="5562524"/>
            <a:ext cx="316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차원축소</a:t>
            </a:r>
            <a:r>
              <a:rPr lang="ko-KR" altLang="en-US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b="1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(Dimensionality Reduction)</a:t>
            </a:r>
            <a:endParaRPr lang="ko-KR" altLang="en-US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67DA3B-2EE8-B1DA-A101-EC4B9AEA2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148" y="5163535"/>
            <a:ext cx="1619250" cy="304800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9546684C-C3C2-5002-31A9-78AA51D12649}"/>
              </a:ext>
            </a:extLst>
          </p:cNvPr>
          <p:cNvSpPr/>
          <p:nvPr/>
        </p:nvSpPr>
        <p:spPr>
          <a:xfrm>
            <a:off x="8906047" y="4945521"/>
            <a:ext cx="142875" cy="2476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64D100B2-30F3-3C56-A5D1-79B3B44D86CA}"/>
              </a:ext>
            </a:extLst>
          </p:cNvPr>
          <p:cNvSpPr/>
          <p:nvPr/>
        </p:nvSpPr>
        <p:spPr>
          <a:xfrm>
            <a:off x="8906048" y="2953264"/>
            <a:ext cx="142875" cy="2476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089AC4CD-9DB4-AC0B-D758-7CB14680FEFE}"/>
              </a:ext>
            </a:extLst>
          </p:cNvPr>
          <p:cNvGraphicFramePr>
            <a:graphicFrameLocks noGrp="1"/>
          </p:cNvGraphicFramePr>
          <p:nvPr/>
        </p:nvGraphicFramePr>
        <p:xfrm>
          <a:off x="2540848" y="1574800"/>
          <a:ext cx="174942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598">
                  <a:extLst>
                    <a:ext uri="{9D8B030D-6E8A-4147-A177-3AD203B41FA5}">
                      <a16:colId xmlns:a16="http://schemas.microsoft.com/office/drawing/2014/main" val="3936085499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4001697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몸무게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531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174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96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35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189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87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9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185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110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755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195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104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946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149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61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331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169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103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91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157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110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33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154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111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43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174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90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82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E3F26D-2802-9A03-9793-1CDA55B45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134462"/>
              </p:ext>
            </p:extLst>
          </p:nvPr>
        </p:nvGraphicFramePr>
        <p:xfrm>
          <a:off x="4728732" y="1582833"/>
          <a:ext cx="87185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855">
                  <a:extLst>
                    <a:ext uri="{9D8B030D-6E8A-4147-A177-3AD203B41FA5}">
                      <a16:colId xmlns:a16="http://schemas.microsoft.com/office/drawing/2014/main" val="1312496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Label</a:t>
                      </a:r>
                      <a:endParaRPr lang="ko-KR" altLang="en-US" sz="160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273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B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25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A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339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B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02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906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23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21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63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21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98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21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269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29086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4D71444-1188-8B94-0C91-A39ABB093A0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D01C43-59D9-A687-5A3B-4AC7139DE9A9}"/>
              </a:ext>
            </a:extLst>
          </p:cNvPr>
          <p:cNvSpPr txBox="1"/>
          <p:nvPr/>
        </p:nvSpPr>
        <p:spPr>
          <a:xfrm>
            <a:off x="964555" y="255042"/>
            <a:ext cx="3153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비지도 학습의 종류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766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hape 37">
            <a:extLst>
              <a:ext uri="{FF2B5EF4-FFF2-40B4-BE49-F238E27FC236}">
                <a16:creationId xmlns:a16="http://schemas.microsoft.com/office/drawing/2014/main" id="{8D9EF03E-4391-E221-EA96-15DDE3FF9EB6}"/>
              </a:ext>
            </a:extLst>
          </p:cNvPr>
          <p:cNvCxnSpPr>
            <a:stCxn id="30" idx="4"/>
          </p:cNvCxnSpPr>
          <p:nvPr/>
        </p:nvCxnSpPr>
        <p:spPr>
          <a:xfrm rot="5400000">
            <a:off x="4671949" y="3986143"/>
            <a:ext cx="2428894" cy="2047767"/>
          </a:xfrm>
          <a:prstGeom prst="bentConnector3">
            <a:avLst>
              <a:gd name="adj1" fmla="val 9980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31B69758-6B57-9800-53BE-9026CF93B058}"/>
              </a:ext>
            </a:extLst>
          </p:cNvPr>
          <p:cNvGrpSpPr/>
          <p:nvPr/>
        </p:nvGrpSpPr>
        <p:grpSpPr>
          <a:xfrm>
            <a:off x="1729555" y="1082082"/>
            <a:ext cx="8851605" cy="5515608"/>
            <a:chOff x="1587264" y="1138609"/>
            <a:chExt cx="8851605" cy="5515608"/>
          </a:xfrm>
        </p:grpSpPr>
        <p:sp>
          <p:nvSpPr>
            <p:cNvPr id="3" name="오른쪽 화살표 84">
              <a:extLst>
                <a:ext uri="{FF2B5EF4-FFF2-40B4-BE49-F238E27FC236}">
                  <a16:creationId xmlns:a16="http://schemas.microsoft.com/office/drawing/2014/main" id="{5FBB7EE8-2326-E122-6A7D-9C8A0B1A79A6}"/>
                </a:ext>
              </a:extLst>
            </p:cNvPr>
            <p:cNvSpPr/>
            <p:nvPr/>
          </p:nvSpPr>
          <p:spPr>
            <a:xfrm>
              <a:off x="1893203" y="3137725"/>
              <a:ext cx="7553616" cy="928694"/>
            </a:xfrm>
            <a:prstGeom prst="rightArrow">
              <a:avLst/>
            </a:prstGeom>
            <a:solidFill>
              <a:srgbClr val="FFC000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5446D9-5553-9F11-AB61-ADC461F44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1766" y="2994849"/>
              <a:ext cx="739923" cy="1066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4DFC7A-181D-236B-4760-60C3D75708B8}"/>
                </a:ext>
              </a:extLst>
            </p:cNvPr>
            <p:cNvSpPr txBox="1"/>
            <p:nvPr/>
          </p:nvSpPr>
          <p:spPr>
            <a:xfrm>
              <a:off x="1587264" y="4066420"/>
              <a:ext cx="11528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컴퓨터의 아버지</a:t>
              </a:r>
              <a:endPara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앨런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튜링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endPara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(1912~1954)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3CA376F-C522-DFFF-2FC3-065F1D87AC2C}"/>
                </a:ext>
              </a:extLst>
            </p:cNvPr>
            <p:cNvSpPr/>
            <p:nvPr/>
          </p:nvSpPr>
          <p:spPr>
            <a:xfrm>
              <a:off x="2036079" y="4709361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Shape 13">
              <a:extLst>
                <a:ext uri="{FF2B5EF4-FFF2-40B4-BE49-F238E27FC236}">
                  <a16:creationId xmlns:a16="http://schemas.microsoft.com/office/drawing/2014/main" id="{72583435-5F1E-374E-02AB-11934F10BBE0}"/>
                </a:ext>
              </a:extLst>
            </p:cNvPr>
            <p:cNvCxnSpPr>
              <a:stCxn id="8" idx="4"/>
            </p:cNvCxnSpPr>
            <p:nvPr/>
          </p:nvCxnSpPr>
          <p:spPr>
            <a:xfrm rot="16200000" flipH="1">
              <a:off x="2768318" y="4084279"/>
              <a:ext cx="357192" cy="1750233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CDBD7B-99AA-3CCD-0061-03B805C57F2C}"/>
                </a:ext>
              </a:extLst>
            </p:cNvPr>
            <p:cNvSpPr txBox="1"/>
            <p:nvPr/>
          </p:nvSpPr>
          <p:spPr>
            <a:xfrm>
              <a:off x="2536146" y="3463574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1950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81CB06-7A53-2376-DCF2-FC86148A1A6E}"/>
                </a:ext>
              </a:extLst>
            </p:cNvPr>
            <p:cNvSpPr txBox="1"/>
            <p:nvPr/>
          </p:nvSpPr>
          <p:spPr>
            <a:xfrm>
              <a:off x="3374217" y="3463574"/>
              <a:ext cx="5405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1960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1F8DB7-DA15-69D5-24E0-AFE31EAC7696}"/>
                </a:ext>
              </a:extLst>
            </p:cNvPr>
            <p:cNvSpPr txBox="1"/>
            <p:nvPr/>
          </p:nvSpPr>
          <p:spPr>
            <a:xfrm>
              <a:off x="4212288" y="3463574"/>
              <a:ext cx="5270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1970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B85AAA-D73D-9E22-4182-4F950FE95950}"/>
                </a:ext>
              </a:extLst>
            </p:cNvPr>
            <p:cNvSpPr txBox="1"/>
            <p:nvPr/>
          </p:nvSpPr>
          <p:spPr>
            <a:xfrm>
              <a:off x="6726501" y="3463574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2006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C6B93F-E235-6B05-3551-79FEAF58BB37}"/>
                </a:ext>
              </a:extLst>
            </p:cNvPr>
            <p:cNvSpPr txBox="1"/>
            <p:nvPr/>
          </p:nvSpPr>
          <p:spPr>
            <a:xfrm>
              <a:off x="7721973" y="3463574"/>
              <a:ext cx="5405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2016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C3F3CFF-BADC-96F1-BB70-BC3BF8064DE6}"/>
                </a:ext>
              </a:extLst>
            </p:cNvPr>
            <p:cNvSpPr/>
            <p:nvPr/>
          </p:nvSpPr>
          <p:spPr>
            <a:xfrm>
              <a:off x="4893599" y="3371089"/>
              <a:ext cx="714380" cy="46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200153-61DE-DAD2-18BC-EFC5A173B122}"/>
                </a:ext>
              </a:extLst>
            </p:cNvPr>
            <p:cNvSpPr txBox="1"/>
            <p:nvPr/>
          </p:nvSpPr>
          <p:spPr>
            <a:xfrm>
              <a:off x="5050359" y="3463574"/>
              <a:ext cx="5629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1980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2E646AD-B4A3-77E8-E077-D34920D04B66}"/>
                </a:ext>
              </a:extLst>
            </p:cNvPr>
            <p:cNvSpPr/>
            <p:nvPr/>
          </p:nvSpPr>
          <p:spPr>
            <a:xfrm>
              <a:off x="5946119" y="3371089"/>
              <a:ext cx="428628" cy="46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4DDDDD-DD9B-9A1F-8846-61F71C9DB065}"/>
                </a:ext>
              </a:extLst>
            </p:cNvPr>
            <p:cNvSpPr txBox="1"/>
            <p:nvPr/>
          </p:nvSpPr>
          <p:spPr>
            <a:xfrm>
              <a:off x="5888430" y="3463574"/>
              <a:ext cx="5405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1990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5B108AE-2196-C74B-AFE5-4BC544FF1180}"/>
                </a:ext>
              </a:extLst>
            </p:cNvPr>
            <p:cNvSpPr/>
            <p:nvPr/>
          </p:nvSpPr>
          <p:spPr>
            <a:xfrm>
              <a:off x="3210334" y="3780667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20" name="Shape 28">
              <a:extLst>
                <a:ext uri="{FF2B5EF4-FFF2-40B4-BE49-F238E27FC236}">
                  <a16:creationId xmlns:a16="http://schemas.microsoft.com/office/drawing/2014/main" id="{DAFEBFCD-115A-F4C0-643F-840CA3EE5E32}"/>
                </a:ext>
              </a:extLst>
            </p:cNvPr>
            <p:cNvCxnSpPr>
              <a:stCxn id="19" idx="4"/>
            </p:cNvCxnSpPr>
            <p:nvPr/>
          </p:nvCxnSpPr>
          <p:spPr>
            <a:xfrm rot="16200000" flipH="1">
              <a:off x="3593186" y="3504972"/>
              <a:ext cx="396302" cy="1090568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A02CBA0-3A69-FC1C-C44A-CFA2E6962165}"/>
                </a:ext>
              </a:extLst>
            </p:cNvPr>
            <p:cNvSpPr/>
            <p:nvPr/>
          </p:nvSpPr>
          <p:spPr>
            <a:xfrm>
              <a:off x="5250789" y="3352321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22" name="Shape 31">
              <a:extLst>
                <a:ext uri="{FF2B5EF4-FFF2-40B4-BE49-F238E27FC236}">
                  <a16:creationId xmlns:a16="http://schemas.microsoft.com/office/drawing/2014/main" id="{BD044135-1504-66F6-E28A-3AFC029588F3}"/>
                </a:ext>
              </a:extLst>
            </p:cNvPr>
            <p:cNvCxnSpPr>
              <a:cxnSpLocks/>
              <a:stCxn id="21" idx="0"/>
              <a:endCxn id="23" idx="3"/>
            </p:cNvCxnSpPr>
            <p:nvPr/>
          </p:nvCxnSpPr>
          <p:spPr>
            <a:xfrm rot="5400000" flipH="1" flipV="1">
              <a:off x="5571201" y="2057510"/>
              <a:ext cx="1010119" cy="1579504"/>
            </a:xfrm>
            <a:prstGeom prst="bentConnector4">
              <a:avLst>
                <a:gd name="adj1" fmla="val 42590"/>
                <a:gd name="adj2" fmla="val 19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8B6648-F3D1-42DE-1CA6-F9E847BA98B6}"/>
                </a:ext>
              </a:extLst>
            </p:cNvPr>
            <p:cNvSpPr txBox="1"/>
            <p:nvPr/>
          </p:nvSpPr>
          <p:spPr>
            <a:xfrm>
              <a:off x="5305970" y="2030578"/>
              <a:ext cx="1560042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암흑기 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부정적인 전망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(70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년중반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~80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년초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32CCF16-1A8F-72F4-1321-A899FF10F771}"/>
                </a:ext>
              </a:extLst>
            </p:cNvPr>
            <p:cNvSpPr/>
            <p:nvPr/>
          </p:nvSpPr>
          <p:spPr>
            <a:xfrm>
              <a:off x="5619667" y="3780667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25" name="Shape 37">
              <a:extLst>
                <a:ext uri="{FF2B5EF4-FFF2-40B4-BE49-F238E27FC236}">
                  <a16:creationId xmlns:a16="http://schemas.microsoft.com/office/drawing/2014/main" id="{1D66292E-03BA-CDEC-9F27-01D0B5C51BAE}"/>
                </a:ext>
              </a:extLst>
            </p:cNvPr>
            <p:cNvCxnSpPr>
              <a:stCxn id="24" idx="4"/>
            </p:cNvCxnSpPr>
            <p:nvPr/>
          </p:nvCxnSpPr>
          <p:spPr>
            <a:xfrm rot="5400000">
              <a:off x="4619257" y="3712347"/>
              <a:ext cx="896370" cy="1175889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3E9110-0122-A480-F66A-093DFFFC34C9}"/>
                </a:ext>
              </a:extLst>
            </p:cNvPr>
            <p:cNvSpPr txBox="1"/>
            <p:nvPr/>
          </p:nvSpPr>
          <p:spPr>
            <a:xfrm>
              <a:off x="4609191" y="4419859"/>
              <a:ext cx="1007007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전문가 시스템</a:t>
              </a:r>
              <a:endPara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(1982)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848AA83-A3FA-3776-1DB5-4E3762F4C9CF}"/>
                </a:ext>
              </a:extLst>
            </p:cNvPr>
            <p:cNvSpPr/>
            <p:nvPr/>
          </p:nvSpPr>
          <p:spPr>
            <a:xfrm>
              <a:off x="6358079" y="3780667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28" name="Shape 37">
              <a:extLst>
                <a:ext uri="{FF2B5EF4-FFF2-40B4-BE49-F238E27FC236}">
                  <a16:creationId xmlns:a16="http://schemas.microsoft.com/office/drawing/2014/main" id="{57C3B0CD-364B-5B6F-CDB5-991FB16A1EF7}"/>
                </a:ext>
              </a:extLst>
            </p:cNvPr>
            <p:cNvCxnSpPr>
              <a:stCxn id="27" idx="4"/>
            </p:cNvCxnSpPr>
            <p:nvPr/>
          </p:nvCxnSpPr>
          <p:spPr>
            <a:xfrm rot="5400000">
              <a:off x="4328852" y="3683662"/>
              <a:ext cx="1896502" cy="2233391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62A16B-9FF0-D7D0-8323-F3B562214A6C}"/>
                </a:ext>
              </a:extLst>
            </p:cNvPr>
            <p:cNvSpPr txBox="1"/>
            <p:nvPr/>
          </p:nvSpPr>
          <p:spPr>
            <a:xfrm>
              <a:off x="4132500" y="5407077"/>
              <a:ext cx="2159566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체스챔피언 이김 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(IBM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의 딥블루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(1997)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F2947C2-F53F-3619-5EDA-C60CED19BE01}"/>
                </a:ext>
              </a:extLst>
            </p:cNvPr>
            <p:cNvSpPr/>
            <p:nvPr/>
          </p:nvSpPr>
          <p:spPr>
            <a:xfrm>
              <a:off x="6732269" y="3780667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FBC6B6-3CD4-41B8-B8C1-B3A9DD24C32E}"/>
                </a:ext>
              </a:extLst>
            </p:cNvPr>
            <p:cNvSpPr txBox="1"/>
            <p:nvPr/>
          </p:nvSpPr>
          <p:spPr>
            <a:xfrm>
              <a:off x="4807822" y="5923808"/>
              <a:ext cx="1872564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DARPA 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그랜드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챌린지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우승</a:t>
              </a:r>
              <a:endPara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(2005)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28D05A98-0F42-CF96-4CC1-16710C5DB8D3}"/>
                </a:ext>
              </a:extLst>
            </p:cNvPr>
            <p:cNvSpPr/>
            <p:nvPr/>
          </p:nvSpPr>
          <p:spPr>
            <a:xfrm>
              <a:off x="6965301" y="3780667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34" name="Shape 65">
              <a:extLst>
                <a:ext uri="{FF2B5EF4-FFF2-40B4-BE49-F238E27FC236}">
                  <a16:creationId xmlns:a16="http://schemas.microsoft.com/office/drawing/2014/main" id="{41724618-61D4-A9D6-4726-0B4A56DD69D8}"/>
                </a:ext>
              </a:extLst>
            </p:cNvPr>
            <p:cNvCxnSpPr>
              <a:stCxn id="33" idx="4"/>
            </p:cNvCxnSpPr>
            <p:nvPr/>
          </p:nvCxnSpPr>
          <p:spPr>
            <a:xfrm rot="16200000" flipH="1">
              <a:off x="6470801" y="4382324"/>
              <a:ext cx="2539444" cy="1479007"/>
            </a:xfrm>
            <a:prstGeom prst="bentConnector3">
              <a:avLst>
                <a:gd name="adj1" fmla="val 10026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69CCA2F-CD4C-3755-6EFD-8BAE84116C8A}"/>
                </a:ext>
              </a:extLst>
            </p:cNvPr>
            <p:cNvSpPr txBox="1"/>
            <p:nvPr/>
          </p:nvSpPr>
          <p:spPr>
            <a:xfrm>
              <a:off x="7509582" y="5030837"/>
              <a:ext cx="1910716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퀴즈 챔피언 이김 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en-US" altLang="ko-KR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Waston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(2011)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05CE950-E3AB-28F9-2C39-28588EE752BE}"/>
                </a:ext>
              </a:extLst>
            </p:cNvPr>
            <p:cNvSpPr/>
            <p:nvPr/>
          </p:nvSpPr>
          <p:spPr>
            <a:xfrm>
              <a:off x="6134940" y="3352039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37" name="Shape 82">
              <a:extLst>
                <a:ext uri="{FF2B5EF4-FFF2-40B4-BE49-F238E27FC236}">
                  <a16:creationId xmlns:a16="http://schemas.microsoft.com/office/drawing/2014/main" id="{8F36803E-F634-4969-FCD0-0EA664DDAB22}"/>
                </a:ext>
              </a:extLst>
            </p:cNvPr>
            <p:cNvCxnSpPr>
              <a:stCxn id="36" idx="0"/>
            </p:cNvCxnSpPr>
            <p:nvPr/>
          </p:nvCxnSpPr>
          <p:spPr>
            <a:xfrm rot="5400000" flipH="1" flipV="1">
              <a:off x="6603700" y="2490370"/>
              <a:ext cx="428628" cy="1294710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07A0DAD-C80A-D38D-76D0-8A1CAD083052}"/>
                </a:ext>
              </a:extLst>
            </p:cNvPr>
            <p:cNvSpPr/>
            <p:nvPr/>
          </p:nvSpPr>
          <p:spPr>
            <a:xfrm>
              <a:off x="7979959" y="3352321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39" name="Shape 86">
              <a:extLst>
                <a:ext uri="{FF2B5EF4-FFF2-40B4-BE49-F238E27FC236}">
                  <a16:creationId xmlns:a16="http://schemas.microsoft.com/office/drawing/2014/main" id="{FABEF2BF-F059-FBB5-7C84-76C6101090B5}"/>
                </a:ext>
              </a:extLst>
            </p:cNvPr>
            <p:cNvCxnSpPr>
              <a:stCxn id="38" idx="0"/>
            </p:cNvCxnSpPr>
            <p:nvPr/>
          </p:nvCxnSpPr>
          <p:spPr>
            <a:xfrm rot="5400000" flipH="1" flipV="1">
              <a:off x="8072801" y="1537066"/>
              <a:ext cx="1758135" cy="1872379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FF0BF0-2D14-6678-883B-0578B5403C5C}"/>
                </a:ext>
              </a:extLst>
            </p:cNvPr>
            <p:cNvSpPr txBox="1"/>
            <p:nvPr/>
          </p:nvSpPr>
          <p:spPr>
            <a:xfrm>
              <a:off x="7957714" y="1138609"/>
              <a:ext cx="1936749" cy="715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바둑챔피언 이김 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en-US" altLang="ko-KR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AlphaGo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  <a:p>
              <a:pPr algn="ctr"/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차산업혁명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언급</a:t>
              </a:r>
              <a:endPara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(2016)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20DA217-BE72-D4D6-FF73-5DE3112DE638}"/>
                </a:ext>
              </a:extLst>
            </p:cNvPr>
            <p:cNvSpPr/>
            <p:nvPr/>
          </p:nvSpPr>
          <p:spPr>
            <a:xfrm>
              <a:off x="7276979" y="3780667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42" name="Shape 65">
              <a:extLst>
                <a:ext uri="{FF2B5EF4-FFF2-40B4-BE49-F238E27FC236}">
                  <a16:creationId xmlns:a16="http://schemas.microsoft.com/office/drawing/2014/main" id="{1CA80DF3-D759-AFC3-1448-A53F759A0A40}"/>
                </a:ext>
              </a:extLst>
            </p:cNvPr>
            <p:cNvCxnSpPr>
              <a:stCxn id="41" idx="4"/>
            </p:cNvCxnSpPr>
            <p:nvPr/>
          </p:nvCxnSpPr>
          <p:spPr>
            <a:xfrm rot="16200000" flipH="1">
              <a:off x="7228053" y="3936750"/>
              <a:ext cx="2039376" cy="1870086"/>
            </a:xfrm>
            <a:prstGeom prst="bentConnector3">
              <a:avLst>
                <a:gd name="adj1" fmla="val 9997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B74D3CE-EDDA-3B75-FD02-BDF5FAB70208}"/>
                </a:ext>
              </a:extLst>
            </p:cNvPr>
            <p:cNvSpPr txBox="1"/>
            <p:nvPr/>
          </p:nvSpPr>
          <p:spPr>
            <a:xfrm>
              <a:off x="7379756" y="5530903"/>
              <a:ext cx="1800493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AI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탑재 자동차 등장 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구글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(2010)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44B5154-A378-1CA1-A0F9-042E96E4A6AA}"/>
                </a:ext>
              </a:extLst>
            </p:cNvPr>
            <p:cNvSpPr/>
            <p:nvPr/>
          </p:nvSpPr>
          <p:spPr>
            <a:xfrm>
              <a:off x="7419855" y="3780667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45" name="Shape 65">
              <a:extLst>
                <a:ext uri="{FF2B5EF4-FFF2-40B4-BE49-F238E27FC236}">
                  <a16:creationId xmlns:a16="http://schemas.microsoft.com/office/drawing/2014/main" id="{BB07C6BD-EBDB-6FA6-BAA5-581FAC35994D}"/>
                </a:ext>
              </a:extLst>
            </p:cNvPr>
            <p:cNvCxnSpPr>
              <a:stCxn id="44" idx="4"/>
            </p:cNvCxnSpPr>
            <p:nvPr/>
          </p:nvCxnSpPr>
          <p:spPr>
            <a:xfrm rot="16200000" flipH="1">
              <a:off x="7692400" y="3615279"/>
              <a:ext cx="1539310" cy="2012962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578F41B-6DBC-C8D7-5260-62D7D478F539}"/>
                </a:ext>
              </a:extLst>
            </p:cNvPr>
            <p:cNvSpPr/>
            <p:nvPr/>
          </p:nvSpPr>
          <p:spPr>
            <a:xfrm>
              <a:off x="7572255" y="3780667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47" name="Shape 65">
              <a:extLst>
                <a:ext uri="{FF2B5EF4-FFF2-40B4-BE49-F238E27FC236}">
                  <a16:creationId xmlns:a16="http://schemas.microsoft.com/office/drawing/2014/main" id="{83A47368-0C98-CB07-831B-18BE81F92701}"/>
                </a:ext>
              </a:extLst>
            </p:cNvPr>
            <p:cNvCxnSpPr>
              <a:stCxn id="46" idx="4"/>
            </p:cNvCxnSpPr>
            <p:nvPr/>
          </p:nvCxnSpPr>
          <p:spPr>
            <a:xfrm rot="16200000" flipH="1">
              <a:off x="8018633" y="3441446"/>
              <a:ext cx="1039244" cy="1860562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5C3401-FCDB-7C5E-0A1F-468838EC9308}"/>
                </a:ext>
              </a:extLst>
            </p:cNvPr>
            <p:cNvSpPr txBox="1"/>
            <p:nvPr/>
          </p:nvSpPr>
          <p:spPr>
            <a:xfrm>
              <a:off x="7720316" y="4543311"/>
              <a:ext cx="1843773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구글의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고양이 인식 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(DNN),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Alexnet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(2012)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461ED38-DB54-3F30-9297-5E9A7407A1B2}"/>
                </a:ext>
              </a:extLst>
            </p:cNvPr>
            <p:cNvSpPr/>
            <p:nvPr/>
          </p:nvSpPr>
          <p:spPr>
            <a:xfrm>
              <a:off x="2945961" y="3352039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50" name="Shape 104">
              <a:extLst>
                <a:ext uri="{FF2B5EF4-FFF2-40B4-BE49-F238E27FC236}">
                  <a16:creationId xmlns:a16="http://schemas.microsoft.com/office/drawing/2014/main" id="{319373D9-AD77-A252-FF80-1CBFA4BDE7B3}"/>
                </a:ext>
              </a:extLst>
            </p:cNvPr>
            <p:cNvCxnSpPr>
              <a:stCxn id="49" idx="0"/>
            </p:cNvCxnSpPr>
            <p:nvPr/>
          </p:nvCxnSpPr>
          <p:spPr>
            <a:xfrm rot="16200000" flipV="1">
              <a:off x="1821320" y="2191679"/>
              <a:ext cx="1246772" cy="1073949"/>
            </a:xfrm>
            <a:prstGeom prst="bentConnector3">
              <a:avLst>
                <a:gd name="adj1" fmla="val 9965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4A5594-FFB4-FE38-B3BA-78AF12F42F14}"/>
                </a:ext>
              </a:extLst>
            </p:cNvPr>
            <p:cNvSpPr txBox="1"/>
            <p:nvPr/>
          </p:nvSpPr>
          <p:spPr>
            <a:xfrm>
              <a:off x="1844387" y="1769867"/>
              <a:ext cx="1273105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신경회로망 컴퓨터</a:t>
              </a:r>
              <a:endPara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(1951)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40C106AD-6573-3598-FCDF-ACC4DD042FA7}"/>
                </a:ext>
              </a:extLst>
            </p:cNvPr>
            <p:cNvSpPr/>
            <p:nvPr/>
          </p:nvSpPr>
          <p:spPr>
            <a:xfrm>
              <a:off x="3344665" y="3352039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53" name="Shape 107">
              <a:extLst>
                <a:ext uri="{FF2B5EF4-FFF2-40B4-BE49-F238E27FC236}">
                  <a16:creationId xmlns:a16="http://schemas.microsoft.com/office/drawing/2014/main" id="{41CB0214-DC85-09D5-87F4-8CA5A82C7959}"/>
                </a:ext>
              </a:extLst>
            </p:cNvPr>
            <p:cNvCxnSpPr>
              <a:stCxn id="52" idx="0"/>
            </p:cNvCxnSpPr>
            <p:nvPr/>
          </p:nvCxnSpPr>
          <p:spPr>
            <a:xfrm rot="5400000" flipH="1" flipV="1">
              <a:off x="3735184" y="1964784"/>
              <a:ext cx="1032456" cy="1742057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B008A0E-8295-2FC7-9335-1FF9C66E280A}"/>
                </a:ext>
              </a:extLst>
            </p:cNvPr>
            <p:cNvSpPr txBox="1"/>
            <p:nvPr/>
          </p:nvSpPr>
          <p:spPr>
            <a:xfrm>
              <a:off x="3457516" y="1695689"/>
              <a:ext cx="1491114" cy="90024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퍼셉트론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로젠블라트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  <a:p>
              <a:pPr algn="ctr"/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LISP 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언어 등장</a:t>
              </a:r>
              <a:endPara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Advice Taker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(1958)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4B632B7-5929-7692-06AB-B4B4FB4B0B5C}"/>
                </a:ext>
              </a:extLst>
            </p:cNvPr>
            <p:cNvSpPr/>
            <p:nvPr/>
          </p:nvSpPr>
          <p:spPr>
            <a:xfrm>
              <a:off x="5874919" y="3780664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56" name="Shape 63">
              <a:extLst>
                <a:ext uri="{FF2B5EF4-FFF2-40B4-BE49-F238E27FC236}">
                  <a16:creationId xmlns:a16="http://schemas.microsoft.com/office/drawing/2014/main" id="{A5461606-D491-BDDD-9987-2C71F6AC0694}"/>
                </a:ext>
              </a:extLst>
            </p:cNvPr>
            <p:cNvCxnSpPr>
              <a:stCxn id="55" idx="4"/>
            </p:cNvCxnSpPr>
            <p:nvPr/>
          </p:nvCxnSpPr>
          <p:spPr>
            <a:xfrm rot="5400000">
              <a:off x="4353975" y="3691875"/>
              <a:ext cx="1396437" cy="1716893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7A4CEF7-64E5-9B3D-FFE6-314B88AC05FD}"/>
                </a:ext>
              </a:extLst>
            </p:cNvPr>
            <p:cNvSpPr txBox="1"/>
            <p:nvPr/>
          </p:nvSpPr>
          <p:spPr>
            <a:xfrm>
              <a:off x="4205773" y="4911774"/>
              <a:ext cx="1641347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DNN/Fuzzy/GA/ SVM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(1980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년 중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·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후반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B546BC1-B19F-02F8-D326-560D9193099B}"/>
                </a:ext>
              </a:extLst>
            </p:cNvPr>
            <p:cNvSpPr/>
            <p:nvPr/>
          </p:nvSpPr>
          <p:spPr>
            <a:xfrm>
              <a:off x="3407927" y="3352039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59" name="Shape 93">
              <a:extLst>
                <a:ext uri="{FF2B5EF4-FFF2-40B4-BE49-F238E27FC236}">
                  <a16:creationId xmlns:a16="http://schemas.microsoft.com/office/drawing/2014/main" id="{BB3D3825-075F-10F9-23E0-5322C03480F1}"/>
                </a:ext>
              </a:extLst>
            </p:cNvPr>
            <p:cNvCxnSpPr>
              <a:stCxn id="58" idx="0"/>
            </p:cNvCxnSpPr>
            <p:nvPr/>
          </p:nvCxnSpPr>
          <p:spPr>
            <a:xfrm rot="5400000" flipH="1" flipV="1">
              <a:off x="4016847" y="2317885"/>
              <a:ext cx="460954" cy="1607357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E3C14C44-5E56-617F-D492-BF3874805978}"/>
                </a:ext>
              </a:extLst>
            </p:cNvPr>
            <p:cNvSpPr/>
            <p:nvPr/>
          </p:nvSpPr>
          <p:spPr>
            <a:xfrm>
              <a:off x="4610547" y="3748341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61" name="Shape 126">
              <a:extLst>
                <a:ext uri="{FF2B5EF4-FFF2-40B4-BE49-F238E27FC236}">
                  <a16:creationId xmlns:a16="http://schemas.microsoft.com/office/drawing/2014/main" id="{7132A055-F959-DBC6-31EF-FFB9DAC09C89}"/>
                </a:ext>
              </a:extLst>
            </p:cNvPr>
            <p:cNvCxnSpPr>
              <a:stCxn id="60" idx="4"/>
            </p:cNvCxnSpPr>
            <p:nvPr/>
          </p:nvCxnSpPr>
          <p:spPr>
            <a:xfrm rot="16200000" flipH="1">
              <a:off x="4834360" y="3631685"/>
              <a:ext cx="428628" cy="804816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607C6B3-9B11-72F5-FECB-9A99E88BB38E}"/>
                </a:ext>
              </a:extLst>
            </p:cNvPr>
            <p:cNvSpPr/>
            <p:nvPr/>
          </p:nvSpPr>
          <p:spPr>
            <a:xfrm>
              <a:off x="7724655" y="3780667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63" name="Shape 65">
              <a:extLst>
                <a:ext uri="{FF2B5EF4-FFF2-40B4-BE49-F238E27FC236}">
                  <a16:creationId xmlns:a16="http://schemas.microsoft.com/office/drawing/2014/main" id="{3E88ABF9-D0B6-C19C-082F-71B2535BEF09}"/>
                </a:ext>
              </a:extLst>
            </p:cNvPr>
            <p:cNvCxnSpPr>
              <a:stCxn id="62" idx="4"/>
            </p:cNvCxnSpPr>
            <p:nvPr/>
          </p:nvCxnSpPr>
          <p:spPr>
            <a:xfrm rot="16200000" flipH="1">
              <a:off x="8495622" y="3116857"/>
              <a:ext cx="691204" cy="2161701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785F0E1-5B5A-EB5C-FFD6-08EF7052D179}"/>
                </a:ext>
              </a:extLst>
            </p:cNvPr>
            <p:cNvSpPr txBox="1"/>
            <p:nvPr/>
          </p:nvSpPr>
          <p:spPr>
            <a:xfrm>
              <a:off x="7867248" y="4244245"/>
              <a:ext cx="211679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심층강화학습 모델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/VAE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(2013)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49961AF-9400-FF97-E2BC-CD7B77B65A57}"/>
                </a:ext>
              </a:extLst>
            </p:cNvPr>
            <p:cNvSpPr/>
            <p:nvPr/>
          </p:nvSpPr>
          <p:spPr>
            <a:xfrm>
              <a:off x="8122835" y="3352321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66" name="Shape 86">
              <a:extLst>
                <a:ext uri="{FF2B5EF4-FFF2-40B4-BE49-F238E27FC236}">
                  <a16:creationId xmlns:a16="http://schemas.microsoft.com/office/drawing/2014/main" id="{BC6073A2-2F05-F84A-ECB3-45F6269C6E90}"/>
                </a:ext>
              </a:extLst>
            </p:cNvPr>
            <p:cNvCxnSpPr>
              <a:cxnSpLocks/>
              <a:stCxn id="65" idx="0"/>
              <a:endCxn id="67" idx="3"/>
            </p:cNvCxnSpPr>
            <p:nvPr/>
          </p:nvCxnSpPr>
          <p:spPr>
            <a:xfrm rot="5400000" flipH="1" flipV="1">
              <a:off x="8631637" y="1545090"/>
              <a:ext cx="1334148" cy="2280315"/>
            </a:xfrm>
            <a:prstGeom prst="bentConnector4">
              <a:avLst>
                <a:gd name="adj1" fmla="val 40051"/>
                <a:gd name="adj2" fmla="val 8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58F16CD-88FD-AD0A-816C-DD09DF7DFF2E}"/>
                </a:ext>
              </a:extLst>
            </p:cNvPr>
            <p:cNvSpPr txBox="1"/>
            <p:nvPr/>
          </p:nvSpPr>
          <p:spPr>
            <a:xfrm>
              <a:off x="8192805" y="1752715"/>
              <a:ext cx="2246064" cy="53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TensorFlow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, RNs, Deep Fake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cycleGAN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(2017)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5CB2B54E-76BE-A989-D967-9DA61F40BF82}"/>
                </a:ext>
              </a:extLst>
            </p:cNvPr>
            <p:cNvSpPr/>
            <p:nvPr/>
          </p:nvSpPr>
          <p:spPr>
            <a:xfrm>
              <a:off x="8275235" y="3352321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69" name="Shape 86">
              <a:extLst>
                <a:ext uri="{FF2B5EF4-FFF2-40B4-BE49-F238E27FC236}">
                  <a16:creationId xmlns:a16="http://schemas.microsoft.com/office/drawing/2014/main" id="{2A31B87F-AE0B-FD4B-E63E-3E01671EF0BA}"/>
                </a:ext>
              </a:extLst>
            </p:cNvPr>
            <p:cNvCxnSpPr>
              <a:stCxn id="68" idx="0"/>
            </p:cNvCxnSpPr>
            <p:nvPr/>
          </p:nvCxnSpPr>
          <p:spPr>
            <a:xfrm rot="5400000" flipH="1" flipV="1">
              <a:off x="8752539" y="2124637"/>
              <a:ext cx="786100" cy="1669271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AFB9D92-6364-749A-B00D-C1C017EDAB2A}"/>
                </a:ext>
              </a:extLst>
            </p:cNvPr>
            <p:cNvSpPr txBox="1"/>
            <p:nvPr/>
          </p:nvSpPr>
          <p:spPr>
            <a:xfrm>
              <a:off x="8390971" y="2309322"/>
              <a:ext cx="15491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BERT, GPT2 (2019)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753FE5B-562C-9719-3AAB-4DE5ED11E0D1}"/>
                </a:ext>
              </a:extLst>
            </p:cNvPr>
            <p:cNvSpPr/>
            <p:nvPr/>
          </p:nvSpPr>
          <p:spPr>
            <a:xfrm>
              <a:off x="7877055" y="3780667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72" name="Shape 65">
              <a:extLst>
                <a:ext uri="{FF2B5EF4-FFF2-40B4-BE49-F238E27FC236}">
                  <a16:creationId xmlns:a16="http://schemas.microsoft.com/office/drawing/2014/main" id="{06ECCCCA-5FC9-D2CE-9AB9-E5BF1A6ACD4A}"/>
                </a:ext>
              </a:extLst>
            </p:cNvPr>
            <p:cNvCxnSpPr>
              <a:stCxn id="71" idx="4"/>
            </p:cNvCxnSpPr>
            <p:nvPr/>
          </p:nvCxnSpPr>
          <p:spPr>
            <a:xfrm rot="16200000" flipH="1">
              <a:off x="8786148" y="2978731"/>
              <a:ext cx="392140" cy="2138889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48A53E-925A-2A23-82CB-968382975402}"/>
                </a:ext>
              </a:extLst>
            </p:cNvPr>
            <p:cNvSpPr txBox="1"/>
            <p:nvPr/>
          </p:nvSpPr>
          <p:spPr>
            <a:xfrm>
              <a:off x="8482835" y="3950137"/>
              <a:ext cx="101521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GAN (2014)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FBD87D8-67B3-6FE8-3B82-BD74FFA287EE}"/>
                </a:ext>
              </a:extLst>
            </p:cNvPr>
            <p:cNvSpPr txBox="1"/>
            <p:nvPr/>
          </p:nvSpPr>
          <p:spPr>
            <a:xfrm>
              <a:off x="7088793" y="6030969"/>
              <a:ext cx="1468671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딥러닝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제프리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힌튼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(2006)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4FAC246-FCE5-1E87-1C14-1BD8CD74CD48}"/>
                </a:ext>
              </a:extLst>
            </p:cNvPr>
            <p:cNvSpPr txBox="1"/>
            <p:nvPr/>
          </p:nvSpPr>
          <p:spPr>
            <a:xfrm>
              <a:off x="3482350" y="2622839"/>
              <a:ext cx="1580882" cy="53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머신러닝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아서 사무엘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(1959)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5D93A19-A392-314B-4593-2A49D1712453}"/>
                </a:ext>
              </a:extLst>
            </p:cNvPr>
            <p:cNvSpPr txBox="1"/>
            <p:nvPr/>
          </p:nvSpPr>
          <p:spPr>
            <a:xfrm>
              <a:off x="6082849" y="2579599"/>
              <a:ext cx="1699503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암흑기 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대규모 자원 소요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(80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년후반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~90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년초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54CCE1F-FF4E-8235-96F0-91A3D47A33A9}"/>
                </a:ext>
              </a:extLst>
            </p:cNvPr>
            <p:cNvSpPr txBox="1"/>
            <p:nvPr/>
          </p:nvSpPr>
          <p:spPr>
            <a:xfrm>
              <a:off x="2036080" y="4852238"/>
              <a:ext cx="15776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인공지능의 서막을 열다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DDAB877-06DA-9882-3D9C-FB117F2E6F09}"/>
                </a:ext>
              </a:extLst>
            </p:cNvPr>
            <p:cNvSpPr txBox="1"/>
            <p:nvPr/>
          </p:nvSpPr>
          <p:spPr>
            <a:xfrm>
              <a:off x="3101231" y="3900743"/>
              <a:ext cx="1316386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AI 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용어 등장</a:t>
              </a:r>
              <a:endPara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(1956, 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존 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매카시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144871D-7B2D-2E8B-58D2-C44899A3EE8D}"/>
                </a:ext>
              </a:extLst>
            </p:cNvPr>
            <p:cNvSpPr txBox="1"/>
            <p:nvPr/>
          </p:nvSpPr>
          <p:spPr>
            <a:xfrm>
              <a:off x="4603700" y="3900743"/>
              <a:ext cx="1008930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Prolog 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언어</a:t>
              </a:r>
              <a:endPara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(1973)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DA1CCA0-BBEA-BE10-940C-5E3EA3708AF1}"/>
                </a:ext>
              </a:extLst>
            </p:cNvPr>
            <p:cNvSpPr/>
            <p:nvPr/>
          </p:nvSpPr>
          <p:spPr>
            <a:xfrm>
              <a:off x="8433985" y="3352321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82" name="Shape 86">
              <a:extLst>
                <a:ext uri="{FF2B5EF4-FFF2-40B4-BE49-F238E27FC236}">
                  <a16:creationId xmlns:a16="http://schemas.microsoft.com/office/drawing/2014/main" id="{4EF9946E-5D45-6594-7D2F-C3F2887CB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3677" y="2783605"/>
              <a:ext cx="1488993" cy="596337"/>
            </a:xfrm>
            <a:prstGeom prst="bentConnector3">
              <a:avLst>
                <a:gd name="adj1" fmla="val -32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3684729-56BC-723F-425E-9A36C2D5BC28}"/>
                </a:ext>
              </a:extLst>
            </p:cNvPr>
            <p:cNvSpPr txBox="1"/>
            <p:nvPr/>
          </p:nvSpPr>
          <p:spPr>
            <a:xfrm>
              <a:off x="8615363" y="2544600"/>
              <a:ext cx="13923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YOLO-v5 (2020)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6C0A224-3ABE-A8A0-820F-5A4DC76CF94A}"/>
                </a:ext>
              </a:extLst>
            </p:cNvPr>
            <p:cNvSpPr/>
            <p:nvPr/>
          </p:nvSpPr>
          <p:spPr>
            <a:xfrm>
              <a:off x="8618417" y="3352612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85" name="Shape 86">
              <a:extLst>
                <a:ext uri="{FF2B5EF4-FFF2-40B4-BE49-F238E27FC236}">
                  <a16:creationId xmlns:a16="http://schemas.microsoft.com/office/drawing/2014/main" id="{0939AB0C-AA67-E40C-35AA-13CC4FC7C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6864" y="3034437"/>
              <a:ext cx="1303582" cy="358943"/>
            </a:xfrm>
            <a:prstGeom prst="bentConnector3">
              <a:avLst>
                <a:gd name="adj1" fmla="val 128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4E07D79-9951-DEE7-2383-9A6BC143F2D9}"/>
                </a:ext>
              </a:extLst>
            </p:cNvPr>
            <p:cNvSpPr txBox="1"/>
            <p:nvPr/>
          </p:nvSpPr>
          <p:spPr>
            <a:xfrm>
              <a:off x="8633690" y="2771813"/>
              <a:ext cx="13779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YOLO-v7 (2022)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D250152F-C46D-4EC3-5F20-5D6F9657BBBB}"/>
              </a:ext>
            </a:extLst>
          </p:cNvPr>
          <p:cNvSpPr txBox="1"/>
          <p:nvPr/>
        </p:nvSpPr>
        <p:spPr>
          <a:xfrm>
            <a:off x="959004" y="260310"/>
            <a:ext cx="2757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인공지능의 역사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7287BBE0-98E0-87AF-CFE1-6BA27764DE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400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C31006-7E3C-1171-67BF-00E20718FF7E}"/>
              </a:ext>
            </a:extLst>
          </p:cNvPr>
          <p:cNvSpPr/>
          <p:nvPr/>
        </p:nvSpPr>
        <p:spPr>
          <a:xfrm>
            <a:off x="1466190" y="4802400"/>
            <a:ext cx="2763906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감색 처리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83B50D-15FD-2270-1BA7-379C4001D3DC}"/>
              </a:ext>
            </a:extLst>
          </p:cNvPr>
          <p:cNvSpPr/>
          <p:nvPr/>
        </p:nvSpPr>
        <p:spPr>
          <a:xfrm>
            <a:off x="4575843" y="4802399"/>
            <a:ext cx="2763906" cy="83538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소비자 그룹 발견을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통한 마케팅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1D1100A-4C73-BF51-B5B8-E917F4BE6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956" y="2634232"/>
            <a:ext cx="2616374" cy="196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관련 이미지">
            <a:extLst>
              <a:ext uri="{FF2B5EF4-FFF2-40B4-BE49-F238E27FC236}">
                <a16:creationId xmlns:a16="http://schemas.microsoft.com/office/drawing/2014/main" id="{501E731F-9141-AC02-2775-DCB77A749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090" y="2634231"/>
            <a:ext cx="3519386" cy="19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0FB2A5D-89A8-38DF-FC13-4AD42E8834ED}"/>
              </a:ext>
            </a:extLst>
          </p:cNvPr>
          <p:cNvSpPr/>
          <p:nvPr/>
        </p:nvSpPr>
        <p:spPr>
          <a:xfrm>
            <a:off x="7835145" y="4802399"/>
            <a:ext cx="2763906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 글씨 숫자 인식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336406C-A3D7-E554-B5E7-1CD0CE71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36" y="2634230"/>
            <a:ext cx="2903724" cy="196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6A47C0-26EA-2B5B-C0A9-049ED9D1926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91C620-4D28-D6A6-5903-D30C136FC983}"/>
              </a:ext>
            </a:extLst>
          </p:cNvPr>
          <p:cNvSpPr txBox="1"/>
          <p:nvPr/>
        </p:nvSpPr>
        <p:spPr>
          <a:xfrm>
            <a:off x="964555" y="255042"/>
            <a:ext cx="3153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비지도 학습의 종류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538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52BA7C-8AF1-8A12-FB6A-64A85A236DB0}"/>
              </a:ext>
            </a:extLst>
          </p:cNvPr>
          <p:cNvSpPr txBox="1"/>
          <p:nvPr/>
        </p:nvSpPr>
        <p:spPr>
          <a:xfrm>
            <a:off x="960713" y="263662"/>
            <a:ext cx="6772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(Reinforcement Learning)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763315-E20C-0D78-DC61-75A75F2178A2}"/>
              </a:ext>
            </a:extLst>
          </p:cNvPr>
          <p:cNvSpPr/>
          <p:nvPr/>
        </p:nvSpPr>
        <p:spPr>
          <a:xfrm>
            <a:off x="950472" y="1137047"/>
            <a:ext cx="10298553" cy="231271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인간의 행동심리학에서 영감을 받은 학습 방법</a:t>
            </a:r>
            <a:endParaRPr lang="en-US" altLang="ko-KR" sz="24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어떠한 환경에서 정의된 </a:t>
            </a:r>
            <a:r>
              <a:rPr lang="en-US" altLang="ko-KR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AI(</a:t>
            </a: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</a:t>
            </a:r>
            <a:r>
              <a:rPr lang="en-US" altLang="ko-KR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현재의 </a:t>
            </a:r>
            <a:r>
              <a:rPr lang="ko-KR" altLang="en-US" sz="240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상태를 인식</a:t>
            </a: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하여 선택 가능한 행동들 중 </a:t>
            </a:r>
            <a:r>
              <a:rPr lang="ko-KR" altLang="en-US" sz="240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보상을 최대화 하는 행동 또는 행동 순서를 선택</a:t>
            </a:r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 방법이다</a:t>
            </a:r>
            <a:r>
              <a:rPr lang="en-US" altLang="ko-KR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4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이론이나 최적화 제어 이론 등 여러 분야에서 연구가 이루어 지고 있다</a:t>
            </a:r>
            <a:r>
              <a:rPr lang="en-US" altLang="ko-KR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EE2AFDF-EB0D-5DF4-DCEF-5B247BDE9815}"/>
              </a:ext>
            </a:extLst>
          </p:cNvPr>
          <p:cNvGrpSpPr/>
          <p:nvPr/>
        </p:nvGrpSpPr>
        <p:grpSpPr>
          <a:xfrm>
            <a:off x="4114800" y="3611880"/>
            <a:ext cx="3604883" cy="2469265"/>
            <a:chOff x="4114800" y="3611880"/>
            <a:chExt cx="3604883" cy="246926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72A8B1-FCCB-3F93-F91E-F680FEC8A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555" y="4014152"/>
              <a:ext cx="1808128" cy="171169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9A4C53-6701-20EA-071B-E00302517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9273" y="4345348"/>
              <a:ext cx="843640" cy="1266727"/>
            </a:xfrm>
            <a:prstGeom prst="rect">
              <a:avLst/>
            </a:prstGeom>
          </p:spPr>
        </p:pic>
        <p:sp>
          <p:nvSpPr>
            <p:cNvPr id="7" name="말풍선: 타원형 6">
              <a:extLst>
                <a:ext uri="{FF2B5EF4-FFF2-40B4-BE49-F238E27FC236}">
                  <a16:creationId xmlns:a16="http://schemas.microsoft.com/office/drawing/2014/main" id="{4CD2D40F-9ABB-1808-2B74-AE86C520FC51}"/>
                </a:ext>
              </a:extLst>
            </p:cNvPr>
            <p:cNvSpPr/>
            <p:nvPr/>
          </p:nvSpPr>
          <p:spPr>
            <a:xfrm>
              <a:off x="4114800" y="3611880"/>
              <a:ext cx="1112520" cy="633730"/>
            </a:xfrm>
            <a:prstGeom prst="wedgeEllipseCallout">
              <a:avLst>
                <a:gd name="adj1" fmla="val 32075"/>
                <a:gd name="adj2" fmla="val 6846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불을 꺼야하는데</a:t>
              </a:r>
              <a:r>
                <a:rPr lang="en-US" altLang="ko-KR" sz="105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…</a:t>
              </a:r>
              <a:endParaRPr lang="ko-KR" altLang="en-US" sz="105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A4EDE2-D7DE-3A18-CF03-23E6A7EEE2DE}"/>
                </a:ext>
              </a:extLst>
            </p:cNvPr>
            <p:cNvSpPr txBox="1"/>
            <p:nvPr/>
          </p:nvSpPr>
          <p:spPr>
            <a:xfrm>
              <a:off x="4723537" y="5711813"/>
              <a:ext cx="1112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에이전트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BA64DF-E52C-9888-623B-121C0DA422DA}"/>
              </a:ext>
            </a:extLst>
          </p:cNvPr>
          <p:cNvGrpSpPr/>
          <p:nvPr/>
        </p:nvGrpSpPr>
        <p:grpSpPr>
          <a:xfrm>
            <a:off x="2345676" y="4348199"/>
            <a:ext cx="2057325" cy="1663985"/>
            <a:chOff x="2345676" y="4348199"/>
            <a:chExt cx="2057325" cy="166398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3407C9F-09FA-1424-5664-8D2C9643C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7154" y="4348199"/>
              <a:ext cx="843641" cy="1049305"/>
            </a:xfrm>
            <a:prstGeom prst="rect">
              <a:avLst/>
            </a:prstGeom>
          </p:spPr>
        </p:pic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BDF208C9-6F8A-B362-F1F4-6FB0DD1D50C2}"/>
                </a:ext>
              </a:extLst>
            </p:cNvPr>
            <p:cNvSpPr/>
            <p:nvPr/>
          </p:nvSpPr>
          <p:spPr>
            <a:xfrm rot="5400000">
              <a:off x="3953128" y="4721251"/>
              <a:ext cx="372561" cy="527185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1E4C41-5661-563E-818A-7018EF5F5F11}"/>
                </a:ext>
              </a:extLst>
            </p:cNvPr>
            <p:cNvSpPr txBox="1"/>
            <p:nvPr/>
          </p:nvSpPr>
          <p:spPr>
            <a:xfrm>
              <a:off x="2345676" y="5427409"/>
              <a:ext cx="113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틀린 선택</a:t>
              </a:r>
              <a:endPara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14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14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벌점 부여</a:t>
              </a:r>
              <a:r>
                <a:rPr lang="en-US" altLang="ko-KR" sz="14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6F07A53-0B8A-CF3F-28B9-FC3A3393FF67}"/>
              </a:ext>
            </a:extLst>
          </p:cNvPr>
          <p:cNvGrpSpPr/>
          <p:nvPr/>
        </p:nvGrpSpPr>
        <p:grpSpPr>
          <a:xfrm>
            <a:off x="8068184" y="4345348"/>
            <a:ext cx="1847341" cy="1666836"/>
            <a:chOff x="8068184" y="4345348"/>
            <a:chExt cx="1847341" cy="166683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18CDA3E-77D4-62A5-5E52-869232978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5025" y="4345348"/>
              <a:ext cx="610310" cy="104930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B5CF97-7530-8902-D36B-958758C98CE9}"/>
                </a:ext>
              </a:extLst>
            </p:cNvPr>
            <p:cNvSpPr txBox="1"/>
            <p:nvPr/>
          </p:nvSpPr>
          <p:spPr>
            <a:xfrm>
              <a:off x="8733920" y="5427409"/>
              <a:ext cx="11816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옳은 선택</a:t>
              </a:r>
              <a:endPara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14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14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보상 부여</a:t>
              </a:r>
              <a:r>
                <a:rPr lang="en-US" altLang="ko-KR" sz="14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  <a:endParaRPr lang="ko-KR" altLang="en-US" sz="14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437020D6-A1C9-0E4C-91BC-B62A53474220}"/>
                </a:ext>
              </a:extLst>
            </p:cNvPr>
            <p:cNvSpPr/>
            <p:nvPr/>
          </p:nvSpPr>
          <p:spPr>
            <a:xfrm rot="16200000">
              <a:off x="8145496" y="4715118"/>
              <a:ext cx="372561" cy="527185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4B955F2-470D-027B-9139-3C3FBF3F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1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416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Scikit-learn </a:t>
            </a:r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소개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979EF2-E6A1-E194-7473-599B890062C9}"/>
              </a:ext>
            </a:extLst>
          </p:cNvPr>
          <p:cNvSpPr/>
          <p:nvPr/>
        </p:nvSpPr>
        <p:spPr>
          <a:xfrm>
            <a:off x="1195749" y="2681310"/>
            <a:ext cx="9835133" cy="22888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7884" tIns="58944" rIns="117884" bIns="58944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파이썬에서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쉽게 사용할 수 있는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프레임워크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라이브러리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군집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차원축소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특성공학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교차검증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파이프라인 등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머신러닝에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필요한 기능을 갖춤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학습을 위한 샘플 데이터도 제공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E10D5D2-68B3-905A-FCA9-CD49A698604F}"/>
              </a:ext>
            </a:extLst>
          </p:cNvPr>
          <p:cNvSpPr/>
          <p:nvPr/>
        </p:nvSpPr>
        <p:spPr>
          <a:xfrm>
            <a:off x="924381" y="2131384"/>
            <a:ext cx="10598876" cy="3595226"/>
          </a:xfrm>
          <a:prstGeom prst="roundRect">
            <a:avLst/>
          </a:prstGeom>
          <a:noFill/>
          <a:ln w="28575">
            <a:solidFill>
              <a:srgbClr val="6990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D8728C-7F4A-CEB8-83F3-83ADF00913FD}"/>
              </a:ext>
            </a:extLst>
          </p:cNvPr>
          <p:cNvSpPr/>
          <p:nvPr/>
        </p:nvSpPr>
        <p:spPr>
          <a:xfrm>
            <a:off x="4753972" y="1825477"/>
            <a:ext cx="2900365" cy="611482"/>
          </a:xfrm>
          <a:prstGeom prst="rect">
            <a:avLst/>
          </a:prstGeom>
          <a:solidFill>
            <a:srgbClr val="FFFFFF"/>
          </a:solidFill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scikit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-learn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7558FF-4C5C-2DD9-5CA5-669D84745995}"/>
              </a:ext>
            </a:extLst>
          </p:cNvPr>
          <p:cNvSpPr/>
          <p:nvPr/>
        </p:nvSpPr>
        <p:spPr>
          <a:xfrm>
            <a:off x="845723" y="1221153"/>
            <a:ext cx="5250277" cy="549926"/>
          </a:xfrm>
          <a:prstGeom prst="rect">
            <a:avLst/>
          </a:prstGeom>
        </p:spPr>
        <p:txBody>
          <a:bodyPr wrap="square" lIns="117884" tIns="58944" rIns="117884" bIns="58944">
            <a:spAutoFit/>
          </a:bodyPr>
          <a:lstStyle/>
          <a:p>
            <a:r>
              <a:rPr lang="ko-KR" altLang="en-US" sz="280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학습을 위한 도구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408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4392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논리게이트 연산 학습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9C066C-A80B-9762-B3F9-FFF262F19F0A}"/>
              </a:ext>
            </a:extLst>
          </p:cNvPr>
          <p:cNvSpPr/>
          <p:nvPr/>
        </p:nvSpPr>
        <p:spPr>
          <a:xfrm>
            <a:off x="3468909" y="1252119"/>
            <a:ext cx="5254182" cy="611482"/>
          </a:xfrm>
          <a:prstGeom prst="rect">
            <a:avLst/>
          </a:prstGeom>
        </p:spPr>
        <p:txBody>
          <a:bodyPr wrap="square" lIns="117884" tIns="58944" rIns="117884" bIns="58944">
            <a:spAutoFit/>
          </a:bodyPr>
          <a:lstStyle/>
          <a:p>
            <a:r>
              <a:rPr lang="ko-KR" altLang="en-US" sz="3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논리게이트</a:t>
            </a:r>
            <a:r>
              <a:rPr lang="en-US" altLang="ko-KR" sz="3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연산을 학습해 보자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D61EF4F0-D11B-FE40-60B4-95829ABAB5FC}"/>
              </a:ext>
            </a:extLst>
          </p:cNvPr>
          <p:cNvGraphicFramePr>
            <a:graphicFrameLocks noGrp="1"/>
          </p:cNvGraphicFramePr>
          <p:nvPr/>
        </p:nvGraphicFramePr>
        <p:xfrm>
          <a:off x="2437418" y="3323791"/>
          <a:ext cx="8128000" cy="2282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0241187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084420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550396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7223319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96339379"/>
                    </a:ext>
                  </a:extLst>
                </a:gridCol>
              </a:tblGrid>
              <a:tr h="456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A and B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A or B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A </a:t>
                      </a:r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</a:rPr>
                        <a:t>xor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 B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325647"/>
                  </a:ext>
                </a:extLst>
              </a:tr>
              <a:tr h="456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093900"/>
                  </a:ext>
                </a:extLst>
              </a:tr>
              <a:tr h="456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144480"/>
                  </a:ext>
                </a:extLst>
              </a:tr>
              <a:tr h="456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963455"/>
                  </a:ext>
                </a:extLst>
              </a:tr>
              <a:tr h="456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01181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BC99896D-70FF-F85D-E04B-B7BD952C5BA1}"/>
              </a:ext>
            </a:extLst>
          </p:cNvPr>
          <p:cNvSpPr/>
          <p:nvPr/>
        </p:nvSpPr>
        <p:spPr>
          <a:xfrm>
            <a:off x="2577862" y="3168179"/>
            <a:ext cx="2969342" cy="2551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92F66E-BC2E-E8AC-1BC2-DACADE53CAEB}"/>
              </a:ext>
            </a:extLst>
          </p:cNvPr>
          <p:cNvSpPr/>
          <p:nvPr/>
        </p:nvSpPr>
        <p:spPr>
          <a:xfrm>
            <a:off x="5771372" y="3169478"/>
            <a:ext cx="1499419" cy="2551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모서리가 둥근 사각형 설명선 17">
            <a:extLst>
              <a:ext uri="{FF2B5EF4-FFF2-40B4-BE49-F238E27FC236}">
                <a16:creationId xmlns:a16="http://schemas.microsoft.com/office/drawing/2014/main" id="{95FAD023-BC5B-4D42-3508-C80628B9BB69}"/>
              </a:ext>
            </a:extLst>
          </p:cNvPr>
          <p:cNvSpPr/>
          <p:nvPr/>
        </p:nvSpPr>
        <p:spPr>
          <a:xfrm>
            <a:off x="1336726" y="2360362"/>
            <a:ext cx="1998788" cy="656492"/>
          </a:xfrm>
          <a:prstGeom prst="wedgeRoundRectCallout">
            <a:avLst>
              <a:gd name="adj1" fmla="val 67281"/>
              <a:gd name="adj2" fmla="val 630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39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</a:t>
            </a:r>
            <a:r>
              <a:rPr lang="en-US" altLang="ko-KR" sz="2339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[Data]</a:t>
            </a:r>
            <a:r>
              <a:rPr lang="ko-KR" altLang="en-US" sz="2339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</p:txBody>
      </p:sp>
      <p:sp>
        <p:nvSpPr>
          <p:cNvPr id="7" name="모서리가 둥근 사각형 설명선 18">
            <a:extLst>
              <a:ext uri="{FF2B5EF4-FFF2-40B4-BE49-F238E27FC236}">
                <a16:creationId xmlns:a16="http://schemas.microsoft.com/office/drawing/2014/main" id="{72A4530C-8FC1-AD2E-5D32-2F775AF00333}"/>
              </a:ext>
            </a:extLst>
          </p:cNvPr>
          <p:cNvSpPr/>
          <p:nvPr/>
        </p:nvSpPr>
        <p:spPr>
          <a:xfrm>
            <a:off x="6954734" y="2360362"/>
            <a:ext cx="1793631" cy="656492"/>
          </a:xfrm>
          <a:prstGeom prst="wedgeRoundRectCallout">
            <a:avLst>
              <a:gd name="adj1" fmla="val -67615"/>
              <a:gd name="adj2" fmla="val 650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39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답</a:t>
            </a:r>
            <a:r>
              <a:rPr lang="en-US" altLang="ko-KR" sz="2339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[Label]</a:t>
            </a:r>
            <a:r>
              <a:rPr lang="ko-KR" altLang="en-US" sz="2339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449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ACA375-7BDC-04B7-AA22-B6E4899F8231}"/>
              </a:ext>
            </a:extLst>
          </p:cNvPr>
          <p:cNvSpPr/>
          <p:nvPr/>
        </p:nvSpPr>
        <p:spPr>
          <a:xfrm>
            <a:off x="1118291" y="2338714"/>
            <a:ext cx="2638276" cy="2049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</a:t>
            </a:r>
          </a:p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8A3484-0011-48E2-AE7E-9831571C3A3E}"/>
              </a:ext>
            </a:extLst>
          </p:cNvPr>
          <p:cNvSpPr/>
          <p:nvPr/>
        </p:nvSpPr>
        <p:spPr>
          <a:xfrm>
            <a:off x="319429" y="4630263"/>
            <a:ext cx="4235977" cy="549926"/>
          </a:xfrm>
          <a:prstGeom prst="rect">
            <a:avLst/>
          </a:prstGeom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KNN </a:t>
            </a:r>
            <a:r>
              <a:rPr lang="ko-KR" altLang="en-US" sz="2800" b="1" dirty="0">
                <a:solidFill>
                  <a:srgbClr val="00B0F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사용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CC699-3862-071B-66DC-F52C348E0AC9}"/>
              </a:ext>
            </a:extLst>
          </p:cNvPr>
          <p:cNvSpPr/>
          <p:nvPr/>
        </p:nvSpPr>
        <p:spPr>
          <a:xfrm>
            <a:off x="4188072" y="2148214"/>
            <a:ext cx="7312307" cy="2284312"/>
          </a:xfrm>
          <a:prstGeom prst="rect">
            <a:avLst/>
          </a:prstGeom>
        </p:spPr>
        <p:txBody>
          <a:bodyPr wrap="square" lIns="117884" tIns="58944" rIns="117884" bIns="58944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knn_model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KNeighborsClassifier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n_neighbors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=1)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knn_model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fit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(문제 , 답)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knn_model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predict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예측값을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얻고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싶은 데이터 )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score=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metrics.accuracy_score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실제답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예측결과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BC3225-2F1B-8598-60F3-3EB7CACEF933}"/>
              </a:ext>
            </a:extLst>
          </p:cNvPr>
          <p:cNvSpPr/>
          <p:nvPr/>
        </p:nvSpPr>
        <p:spPr>
          <a:xfrm>
            <a:off x="845723" y="1221153"/>
            <a:ext cx="4994637" cy="549926"/>
          </a:xfrm>
          <a:prstGeom prst="rect">
            <a:avLst/>
          </a:prstGeom>
        </p:spPr>
        <p:txBody>
          <a:bodyPr wrap="square" lIns="117884" tIns="58944" rIns="117884" bIns="58944">
            <a:spAutoFit/>
          </a:bodyPr>
          <a:lstStyle/>
          <a:p>
            <a:r>
              <a:rPr lang="ko-KR" altLang="en-US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논리게이트</a:t>
            </a: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연산 학습하기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EF7F01-B66E-662D-1A98-264FAADE7D07}"/>
              </a:ext>
            </a:extLst>
          </p:cNvPr>
          <p:cNvSpPr txBox="1"/>
          <p:nvPr/>
        </p:nvSpPr>
        <p:spPr>
          <a:xfrm>
            <a:off x="1174105" y="177758"/>
            <a:ext cx="4392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논리게이트 연산 학습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027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과정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37ED27-C725-2B78-4788-DF54D501F5E7}"/>
              </a:ext>
            </a:extLst>
          </p:cNvPr>
          <p:cNvSpPr txBox="1"/>
          <p:nvPr/>
        </p:nvSpPr>
        <p:spPr>
          <a:xfrm>
            <a:off x="863176" y="1278282"/>
            <a:ext cx="42790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400" dirty="0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과정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EB1657-DF11-E295-A2E5-A21C86AA9C5A}"/>
              </a:ext>
            </a:extLst>
          </p:cNvPr>
          <p:cNvGrpSpPr/>
          <p:nvPr/>
        </p:nvGrpSpPr>
        <p:grpSpPr>
          <a:xfrm>
            <a:off x="2474465" y="1914794"/>
            <a:ext cx="7247828" cy="3584183"/>
            <a:chOff x="1777180" y="1811643"/>
            <a:chExt cx="7247828" cy="307569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045C24D-58FA-3753-399C-CFF379FB702B}"/>
                </a:ext>
              </a:extLst>
            </p:cNvPr>
            <p:cNvSpPr/>
            <p:nvPr/>
          </p:nvSpPr>
          <p:spPr>
            <a:xfrm>
              <a:off x="1777180" y="1811643"/>
              <a:ext cx="7247828" cy="419085"/>
            </a:xfrm>
            <a:prstGeom prst="rect">
              <a:avLst/>
            </a:prstGeom>
            <a:ln>
              <a:noFill/>
            </a:ln>
          </p:spPr>
          <p:txBody>
            <a:bodyPr wrap="square" lIns="117884" tIns="58944" rIns="117884" bIns="58944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1. Problem Identification(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문제정의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ED99DC-8635-CB5B-A6CD-DE86D8FD45BF}"/>
                </a:ext>
              </a:extLst>
            </p:cNvPr>
            <p:cNvSpPr/>
            <p:nvPr/>
          </p:nvSpPr>
          <p:spPr>
            <a:xfrm>
              <a:off x="1777180" y="2272469"/>
              <a:ext cx="7247828" cy="419085"/>
            </a:xfrm>
            <a:prstGeom prst="rect">
              <a:avLst/>
            </a:prstGeom>
            <a:ln>
              <a:noFill/>
            </a:ln>
          </p:spPr>
          <p:txBody>
            <a:bodyPr wrap="square" lIns="117884" tIns="58944" rIns="117884" bIns="58944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2. Data Collect(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데이터 수집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D0F6B5-3E47-EF79-AD25-A24C46CA1937}"/>
                </a:ext>
              </a:extLst>
            </p:cNvPr>
            <p:cNvSpPr/>
            <p:nvPr/>
          </p:nvSpPr>
          <p:spPr>
            <a:xfrm>
              <a:off x="1777180" y="2697178"/>
              <a:ext cx="7247828" cy="419085"/>
            </a:xfrm>
            <a:prstGeom prst="rect">
              <a:avLst/>
            </a:prstGeom>
            <a:ln>
              <a:noFill/>
            </a:ln>
          </p:spPr>
          <p:txBody>
            <a:bodyPr wrap="square" lIns="117884" tIns="58944" rIns="117884" bIns="58944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3. Data Preprocessing(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데이터 전처리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CA32E5A-3EE1-BC3A-356A-A4CFACCA525F}"/>
                </a:ext>
              </a:extLst>
            </p:cNvPr>
            <p:cNvSpPr/>
            <p:nvPr/>
          </p:nvSpPr>
          <p:spPr>
            <a:xfrm>
              <a:off x="1777180" y="3145514"/>
              <a:ext cx="7247828" cy="419085"/>
            </a:xfrm>
            <a:prstGeom prst="rect">
              <a:avLst/>
            </a:prstGeom>
            <a:ln>
              <a:noFill/>
            </a:ln>
          </p:spPr>
          <p:txBody>
            <a:bodyPr wrap="square" lIns="117884" tIns="58944" rIns="117884" bIns="58944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4. EDA(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탐색적 데이터분석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6F3E27F-ABC4-AD0D-4641-2D65C89D82E1}"/>
                </a:ext>
              </a:extLst>
            </p:cNvPr>
            <p:cNvSpPr/>
            <p:nvPr/>
          </p:nvSpPr>
          <p:spPr>
            <a:xfrm>
              <a:off x="1777180" y="3582713"/>
              <a:ext cx="7247828" cy="419085"/>
            </a:xfrm>
            <a:prstGeom prst="rect">
              <a:avLst/>
            </a:prstGeom>
            <a:ln>
              <a:noFill/>
            </a:ln>
          </p:spPr>
          <p:txBody>
            <a:bodyPr wrap="square" lIns="117884" tIns="58944" rIns="117884" bIns="58944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5. Model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선택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, Hyper Parameter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조정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E3E9E8-A7B2-1EE2-F693-1E84FCD9057F}"/>
                </a:ext>
              </a:extLst>
            </p:cNvPr>
            <p:cNvSpPr/>
            <p:nvPr/>
          </p:nvSpPr>
          <p:spPr>
            <a:xfrm>
              <a:off x="1777180" y="4031049"/>
              <a:ext cx="7247828" cy="419085"/>
            </a:xfrm>
            <a:prstGeom prst="rect">
              <a:avLst/>
            </a:prstGeom>
            <a:ln>
              <a:noFill/>
            </a:ln>
          </p:spPr>
          <p:txBody>
            <a:bodyPr wrap="square" lIns="117884" tIns="58944" rIns="117884" bIns="58944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6. Training(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학습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DA4594E-0156-BFAC-77F3-EE43C29BF07E}"/>
                </a:ext>
              </a:extLst>
            </p:cNvPr>
            <p:cNvSpPr/>
            <p:nvPr/>
          </p:nvSpPr>
          <p:spPr>
            <a:xfrm>
              <a:off x="1777180" y="4468248"/>
              <a:ext cx="7247828" cy="419085"/>
            </a:xfrm>
            <a:prstGeom prst="rect">
              <a:avLst/>
            </a:prstGeom>
            <a:ln>
              <a:noFill/>
            </a:ln>
          </p:spPr>
          <p:txBody>
            <a:bodyPr wrap="square" lIns="117884" tIns="58944" rIns="117884" bIns="58944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7. Evaluation(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3574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3116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en-US" altLang="ko-KR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과정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2108FE-2597-882E-0BE1-FA29136A83A7}"/>
              </a:ext>
            </a:extLst>
          </p:cNvPr>
          <p:cNvSpPr/>
          <p:nvPr/>
        </p:nvSpPr>
        <p:spPr>
          <a:xfrm>
            <a:off x="1596869" y="1867766"/>
            <a:ext cx="9375931" cy="2650501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비즈니스 목적 정의모델을 어떻게 사용해 이익을 얻을까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현재 솔루션의 구성 파악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비지도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3DF5C-8676-DB56-246E-3AAE2CF9226C}"/>
              </a:ext>
            </a:extLst>
          </p:cNvPr>
          <p:cNvSpPr txBox="1"/>
          <p:nvPr/>
        </p:nvSpPr>
        <p:spPr>
          <a:xfrm>
            <a:off x="863175" y="1278282"/>
            <a:ext cx="78129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400" dirty="0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과정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Problem Identification(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문제정의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04528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분류와 회귀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9B8DA7-6E3C-4FCF-C83C-70F2A183CC1E}"/>
              </a:ext>
            </a:extLst>
          </p:cNvPr>
          <p:cNvSpPr/>
          <p:nvPr/>
        </p:nvSpPr>
        <p:spPr>
          <a:xfrm>
            <a:off x="845723" y="1221153"/>
            <a:ext cx="4994637" cy="549926"/>
          </a:xfrm>
          <a:prstGeom prst="rect">
            <a:avLst/>
          </a:prstGeom>
        </p:spPr>
        <p:txBody>
          <a:bodyPr wrap="square" lIns="117884" tIns="58944" rIns="117884" bIns="58944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Q.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58A9EC-6E8E-7766-6B9C-BF3A31E2FF04}"/>
              </a:ext>
            </a:extLst>
          </p:cNvPr>
          <p:cNvSpPr/>
          <p:nvPr/>
        </p:nvSpPr>
        <p:spPr>
          <a:xfrm>
            <a:off x="3002823" y="2719655"/>
            <a:ext cx="6580791" cy="1103924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다음 학기 성적 점수를 예측하려면 </a:t>
            </a:r>
            <a:endParaRPr lang="en-US" altLang="ko-KR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어떤 특성이 필요할까</a:t>
            </a:r>
            <a:r>
              <a:rPr lang="en-US" altLang="ko-KR" sz="3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6FBA707-D708-7C23-713D-BDBF07383E39}"/>
              </a:ext>
            </a:extLst>
          </p:cNvPr>
          <p:cNvCxnSpPr/>
          <p:nvPr/>
        </p:nvCxnSpPr>
        <p:spPr>
          <a:xfrm flipV="1">
            <a:off x="7520098" y="2330566"/>
            <a:ext cx="0" cy="451132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4D6F3D-598E-AB4A-1901-A237B51A39E7}"/>
              </a:ext>
            </a:extLst>
          </p:cNvPr>
          <p:cNvSpPr/>
          <p:nvPr/>
        </p:nvSpPr>
        <p:spPr>
          <a:xfrm>
            <a:off x="6871190" y="1801768"/>
            <a:ext cx="1276592" cy="549926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61C13A-9E36-79B3-9FB2-D1B6AA7B60B5}"/>
              </a:ext>
            </a:extLst>
          </p:cNvPr>
          <p:cNvSpPr/>
          <p:nvPr/>
        </p:nvSpPr>
        <p:spPr>
          <a:xfrm>
            <a:off x="1927979" y="4106108"/>
            <a:ext cx="8591700" cy="980814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직전 학기 성적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알바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진행 여부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연애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</a:p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잠자는 시간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출석률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학교와 집 사이 거리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A44FCD-4223-26A1-BA10-6D6F3CC05E4B}"/>
              </a:ext>
            </a:extLst>
          </p:cNvPr>
          <p:cNvSpPr/>
          <p:nvPr/>
        </p:nvSpPr>
        <p:spPr>
          <a:xfrm>
            <a:off x="7124700" y="2761356"/>
            <a:ext cx="800100" cy="477143"/>
          </a:xfrm>
          <a:prstGeom prst="rect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72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3116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en-US" altLang="ko-KR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과정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CFC76-86F0-A307-4B40-AC713D83D82C}"/>
              </a:ext>
            </a:extLst>
          </p:cNvPr>
          <p:cNvSpPr txBox="1"/>
          <p:nvPr/>
        </p:nvSpPr>
        <p:spPr>
          <a:xfrm>
            <a:off x="863176" y="1278282"/>
            <a:ext cx="7002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400" dirty="0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과정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Data Collect(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수집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370638-973D-304C-E4B4-B466B6B48411}"/>
              </a:ext>
            </a:extLst>
          </p:cNvPr>
          <p:cNvSpPr/>
          <p:nvPr/>
        </p:nvSpPr>
        <p:spPr>
          <a:xfrm>
            <a:off x="2229305" y="2034029"/>
            <a:ext cx="6932795" cy="3288561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 (CSV, XML, JSON)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Database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Web Crawler 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뉴스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SNS,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블로그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IoT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센서를 통한 수집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165985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과정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17286-D849-0861-BCA2-0A34ED1B006D}"/>
              </a:ext>
            </a:extLst>
          </p:cNvPr>
          <p:cNvSpPr txBox="1"/>
          <p:nvPr/>
        </p:nvSpPr>
        <p:spPr>
          <a:xfrm>
            <a:off x="863175" y="1278282"/>
            <a:ext cx="8034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400" dirty="0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과정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 Data Preprocessing(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B2F470-0A07-9B99-A187-179C359C5EE4}"/>
              </a:ext>
            </a:extLst>
          </p:cNvPr>
          <p:cNvSpPr/>
          <p:nvPr/>
        </p:nvSpPr>
        <p:spPr>
          <a:xfrm>
            <a:off x="1322957" y="1880534"/>
            <a:ext cx="10181467" cy="2650501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결측치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처리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Feature Engineering 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특성공학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):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Scaling 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단위 </a:t>
            </a:r>
            <a:r>
              <a:rPr lang="ko-KR" altLang="en-US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변환</a:t>
            </a: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Encoding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범주형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수치형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), Binning 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수치형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범주형</a:t>
            </a: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Transform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새로운 속성 추출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), </a:t>
            </a:r>
          </a:p>
        </p:txBody>
      </p:sp>
    </p:spTree>
    <p:extLst>
      <p:ext uri="{BB962C8B-B14F-4D97-AF65-F5344CB8AC3E}">
        <p14:creationId xmlns:p14="http://schemas.microsoft.com/office/powerpoint/2010/main" val="1801051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65934" y="1125254"/>
            <a:ext cx="44694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Turing Test (</a:t>
            </a:r>
            <a:r>
              <a:rPr lang="ko-KR" altLang="en-US" sz="28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튜링 테스트</a:t>
            </a: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en-US" altLang="ko-KR" sz="200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endParaRPr lang="en-US" altLang="ko-KR" sz="200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기계가 인간과 비슷하게 대화가 가능하다면</a:t>
            </a:r>
            <a:endParaRPr lang="en-US" altLang="ko-KR" sz="200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기계에 지능이 있다고 인정하는 방식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4F59A7-F6C4-7606-5991-162C4719D2C6}"/>
              </a:ext>
            </a:extLst>
          </p:cNvPr>
          <p:cNvGrpSpPr/>
          <p:nvPr/>
        </p:nvGrpSpPr>
        <p:grpSpPr>
          <a:xfrm>
            <a:off x="2321169" y="2698837"/>
            <a:ext cx="7548113" cy="3830273"/>
            <a:chOff x="2321169" y="2698837"/>
            <a:chExt cx="7548113" cy="3830273"/>
          </a:xfrm>
        </p:grpSpPr>
        <p:cxnSp>
          <p:nvCxnSpPr>
            <p:cNvPr id="7" name="직선 연결선 6"/>
            <p:cNvCxnSpPr>
              <a:cxnSpLocks/>
            </p:cNvCxnSpPr>
            <p:nvPr/>
          </p:nvCxnSpPr>
          <p:spPr>
            <a:xfrm>
              <a:off x="5126806" y="2698837"/>
              <a:ext cx="0" cy="379239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>
              <a:cxnSpLocks/>
              <a:endCxn id="18" idx="1"/>
            </p:cNvCxnSpPr>
            <p:nvPr/>
          </p:nvCxnSpPr>
          <p:spPr>
            <a:xfrm flipH="1">
              <a:off x="2321169" y="4620168"/>
              <a:ext cx="2805637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159936" y="5738886"/>
              <a:ext cx="9060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사람</a:t>
              </a:r>
              <a:endPara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19" name="직선 연결선 18"/>
            <p:cNvCxnSpPr>
              <a:cxnSpLocks/>
            </p:cNvCxnSpPr>
            <p:nvPr/>
          </p:nvCxnSpPr>
          <p:spPr>
            <a:xfrm>
              <a:off x="5988818" y="3710654"/>
              <a:ext cx="1208932" cy="649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>
              <a:cxnSpLocks/>
            </p:cNvCxnSpPr>
            <p:nvPr/>
          </p:nvCxnSpPr>
          <p:spPr>
            <a:xfrm>
              <a:off x="5988818" y="5435315"/>
              <a:ext cx="1208932" cy="8556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7197750" y="3733606"/>
              <a:ext cx="0" cy="1701709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7197750" y="4584459"/>
              <a:ext cx="864096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래픽 3" descr="컴퓨터">
              <a:extLst>
                <a:ext uri="{FF2B5EF4-FFF2-40B4-BE49-F238E27FC236}">
                  <a16:creationId xmlns:a16="http://schemas.microsoft.com/office/drawing/2014/main" id="{29D44590-1658-3A26-7FA0-4F08320C6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3614" y="2857406"/>
              <a:ext cx="1026495" cy="1026495"/>
            </a:xfrm>
            <a:prstGeom prst="rect">
              <a:avLst/>
            </a:prstGeom>
          </p:spPr>
        </p:pic>
        <p:pic>
          <p:nvPicPr>
            <p:cNvPr id="6" name="그래픽 5" descr="사용자">
              <a:extLst>
                <a:ext uri="{FF2B5EF4-FFF2-40B4-BE49-F238E27FC236}">
                  <a16:creationId xmlns:a16="http://schemas.microsoft.com/office/drawing/2014/main" id="{953E148D-8090-136A-8FB0-58DC8EC5D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78570" y="4686896"/>
              <a:ext cx="1062511" cy="1062511"/>
            </a:xfrm>
            <a:prstGeom prst="rect">
              <a:avLst/>
            </a:prstGeom>
          </p:spPr>
        </p:pic>
        <p:pic>
          <p:nvPicPr>
            <p:cNvPr id="11" name="그래픽 10" descr="사용자">
              <a:extLst>
                <a:ext uri="{FF2B5EF4-FFF2-40B4-BE49-F238E27FC236}">
                  <a16:creationId xmlns:a16="http://schemas.microsoft.com/office/drawing/2014/main" id="{DE5E28A4-7EAB-F2D9-FDBC-692590DDE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38969" y="3732389"/>
              <a:ext cx="1062511" cy="106251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6A223F-A9BC-4C0C-273C-A300E2824119}"/>
                </a:ext>
              </a:extLst>
            </p:cNvPr>
            <p:cNvSpPr txBox="1"/>
            <p:nvPr/>
          </p:nvSpPr>
          <p:spPr>
            <a:xfrm>
              <a:off x="8065052" y="4682752"/>
              <a:ext cx="156004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심판</a:t>
              </a:r>
              <a:endParaRPr lang="en-US" altLang="ko-KR" sz="32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320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320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피험자</a:t>
              </a:r>
              <a:r>
                <a:rPr lang="en-US" altLang="ko-KR" sz="320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  <a:endPara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203DF6-D341-6DF0-FB14-72F0CE51F4C3}"/>
                </a:ext>
              </a:extLst>
            </p:cNvPr>
            <p:cNvSpPr txBox="1"/>
            <p:nvPr/>
          </p:nvSpPr>
          <p:spPr>
            <a:xfrm>
              <a:off x="3192003" y="3743367"/>
              <a:ext cx="9060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기계</a:t>
              </a:r>
              <a:endPara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B042BC9-B482-A1E3-5AB2-50F92A32F3CD}"/>
                </a:ext>
              </a:extLst>
            </p:cNvPr>
            <p:cNvSpPr/>
            <p:nvPr/>
          </p:nvSpPr>
          <p:spPr>
            <a:xfrm>
              <a:off x="2321169" y="2711225"/>
              <a:ext cx="7548113" cy="3817885"/>
            </a:xfrm>
            <a:prstGeom prst="rect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31" name="그래픽 30" descr="컴퓨터">
            <a:extLst>
              <a:ext uri="{FF2B5EF4-FFF2-40B4-BE49-F238E27FC236}">
                <a16:creationId xmlns:a16="http://schemas.microsoft.com/office/drawing/2014/main" id="{2532E0FD-3C69-0020-D92B-C6BE0E6AC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5403" y="3411696"/>
            <a:ext cx="597917" cy="597917"/>
          </a:xfrm>
          <a:prstGeom prst="rect">
            <a:avLst/>
          </a:prstGeom>
        </p:spPr>
      </p:pic>
      <p:pic>
        <p:nvPicPr>
          <p:cNvPr id="36" name="그래픽 35" descr="컴퓨터">
            <a:extLst>
              <a:ext uri="{FF2B5EF4-FFF2-40B4-BE49-F238E27FC236}">
                <a16:creationId xmlns:a16="http://schemas.microsoft.com/office/drawing/2014/main" id="{C00A1B64-6FE3-D21E-E614-DABB7988E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8944" y="5134829"/>
            <a:ext cx="597917" cy="59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127C55-D39A-1523-87CD-72E7D16A00E9}"/>
              </a:ext>
            </a:extLst>
          </p:cNvPr>
          <p:cNvSpPr txBox="1"/>
          <p:nvPr/>
        </p:nvSpPr>
        <p:spPr>
          <a:xfrm>
            <a:off x="957263" y="268665"/>
            <a:ext cx="4509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Turing Test(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튜링 테스트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4DB3D8-1F6E-85B4-69B5-871276354F6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411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과정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FF6A92-9AD7-D3DD-2B4A-88CEE98CA1D5}"/>
              </a:ext>
            </a:extLst>
          </p:cNvPr>
          <p:cNvSpPr txBox="1"/>
          <p:nvPr/>
        </p:nvSpPr>
        <p:spPr>
          <a:xfrm>
            <a:off x="863176" y="1278282"/>
            <a:ext cx="7002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400" dirty="0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과정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EDA(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탐색적 데이터분석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9A8810-CFD9-2C13-09AD-58CC64E9C4FB}"/>
              </a:ext>
            </a:extLst>
          </p:cNvPr>
          <p:cNvSpPr/>
          <p:nvPr/>
        </p:nvSpPr>
        <p:spPr>
          <a:xfrm>
            <a:off x="1885685" y="2123722"/>
            <a:ext cx="7646854" cy="2273475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기술통계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변수간 상관관계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시각화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pandas, matplotlib, seaborn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Feature Selection 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사용할 특성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10400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과정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0A283-3A8D-B0E5-7430-608604E39466}"/>
              </a:ext>
            </a:extLst>
          </p:cNvPr>
          <p:cNvSpPr txBox="1"/>
          <p:nvPr/>
        </p:nvSpPr>
        <p:spPr>
          <a:xfrm>
            <a:off x="863175" y="1278282"/>
            <a:ext cx="8333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400" dirty="0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과정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Model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선택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, Hyper </a:t>
            </a:r>
            <a:r>
              <a:rPr lang="en-US" altLang="ko-KR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Parameter </a:t>
            </a:r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조정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CE0D5E-E0AC-B228-165C-C81DF84D5B10}"/>
              </a:ext>
            </a:extLst>
          </p:cNvPr>
          <p:cNvSpPr/>
          <p:nvPr/>
        </p:nvSpPr>
        <p:spPr>
          <a:xfrm>
            <a:off x="1194063" y="1953000"/>
            <a:ext cx="10523016" cy="3135250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목적에 맞는 적절한 모델 선택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KNN, SVM, Linear Regression, Ridge, Lasso, Decision Tree, Random forest, CNN, RNN …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Hyper Parameter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model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성능을 개선하기위해 사람이 직접 넣는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parameter </a:t>
            </a:r>
          </a:p>
        </p:txBody>
      </p:sp>
    </p:spTree>
    <p:extLst>
      <p:ext uri="{BB962C8B-B14F-4D97-AF65-F5344CB8AC3E}">
        <p14:creationId xmlns:p14="http://schemas.microsoft.com/office/powerpoint/2010/main" val="14408889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과정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44C15-A7E9-4902-B723-C6A8F80BCA3B}"/>
              </a:ext>
            </a:extLst>
          </p:cNvPr>
          <p:cNvSpPr txBox="1"/>
          <p:nvPr/>
        </p:nvSpPr>
        <p:spPr>
          <a:xfrm>
            <a:off x="863176" y="1278282"/>
            <a:ext cx="7002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400" dirty="0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과정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Model Training(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06F19E-FD6F-005C-7238-A2953F47BFDA}"/>
              </a:ext>
            </a:extLst>
          </p:cNvPr>
          <p:cNvSpPr/>
          <p:nvPr/>
        </p:nvSpPr>
        <p:spPr>
          <a:xfrm>
            <a:off x="1669562" y="2152528"/>
            <a:ext cx="8195407" cy="1842588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model.fit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X_train,y_train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train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데이터와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test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7:3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정도로 나눔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model.predict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(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X_test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77580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과정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9F2500-3505-289F-4B62-5E31BA28EA67}"/>
              </a:ext>
            </a:extLst>
          </p:cNvPr>
          <p:cNvSpPr/>
          <p:nvPr/>
        </p:nvSpPr>
        <p:spPr>
          <a:xfrm>
            <a:off x="2437418" y="2283251"/>
            <a:ext cx="8499406" cy="3980946"/>
          </a:xfrm>
          <a:prstGeom prst="rect">
            <a:avLst/>
          </a:pr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FFC2EC1-FC78-FD9C-5818-376F3E58535E}"/>
              </a:ext>
            </a:extLst>
          </p:cNvPr>
          <p:cNvCxnSpPr/>
          <p:nvPr/>
        </p:nvCxnSpPr>
        <p:spPr>
          <a:xfrm>
            <a:off x="9311526" y="2283248"/>
            <a:ext cx="0" cy="3980946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472595E-FF27-C800-2A7A-90AA75912DC4}"/>
              </a:ext>
            </a:extLst>
          </p:cNvPr>
          <p:cNvCxnSpPr/>
          <p:nvPr/>
        </p:nvCxnSpPr>
        <p:spPr>
          <a:xfrm>
            <a:off x="2437418" y="5205952"/>
            <a:ext cx="8499406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7CAFA0-D4D3-9420-CF46-0AF731FA1FC5}"/>
              </a:ext>
            </a:extLst>
          </p:cNvPr>
          <p:cNvSpPr/>
          <p:nvPr/>
        </p:nvSpPr>
        <p:spPr>
          <a:xfrm>
            <a:off x="3814791" y="1186640"/>
            <a:ext cx="4064934" cy="980814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Feature,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독립변수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41D732-EE72-5616-12FA-BC934AAD2DC4}"/>
              </a:ext>
            </a:extLst>
          </p:cNvPr>
          <p:cNvSpPr/>
          <p:nvPr/>
        </p:nvSpPr>
        <p:spPr>
          <a:xfrm>
            <a:off x="8684949" y="1186640"/>
            <a:ext cx="3020705" cy="980814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Label,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종속변수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8BDA06-E9BC-5BF0-A76A-9E9D5936D022}"/>
              </a:ext>
            </a:extLst>
          </p:cNvPr>
          <p:cNvSpPr/>
          <p:nvPr/>
        </p:nvSpPr>
        <p:spPr>
          <a:xfrm>
            <a:off x="3797993" y="3241707"/>
            <a:ext cx="4064934" cy="549926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E55482-CF9E-46CE-1DE5-DDAC047BC11B}"/>
              </a:ext>
            </a:extLst>
          </p:cNvPr>
          <p:cNvSpPr/>
          <p:nvPr/>
        </p:nvSpPr>
        <p:spPr>
          <a:xfrm>
            <a:off x="3814791" y="5344218"/>
            <a:ext cx="4064934" cy="549926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12C401-3C8B-8353-2E6A-EF32718041E8}"/>
              </a:ext>
            </a:extLst>
          </p:cNvPr>
          <p:cNvSpPr/>
          <p:nvPr/>
        </p:nvSpPr>
        <p:spPr>
          <a:xfrm>
            <a:off x="755538" y="1154071"/>
            <a:ext cx="3599733" cy="488371"/>
          </a:xfrm>
          <a:prstGeom prst="rect">
            <a:avLst/>
          </a:prstGeom>
        </p:spPr>
        <p:txBody>
          <a:bodyPr wrap="square" lIns="117884" tIns="58944" rIns="117884" bIns="58944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트레인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데이터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19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과정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E7735-2FCA-29B1-C096-9E636FE3D459}"/>
              </a:ext>
            </a:extLst>
          </p:cNvPr>
          <p:cNvSpPr txBox="1"/>
          <p:nvPr/>
        </p:nvSpPr>
        <p:spPr>
          <a:xfrm>
            <a:off x="863176" y="1278282"/>
            <a:ext cx="7002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400" dirty="0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과정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7. Evaluation(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평가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285F42-92D1-B13F-C14C-EE2B97A2CEE5}"/>
              </a:ext>
            </a:extLst>
          </p:cNvPr>
          <p:cNvSpPr/>
          <p:nvPr/>
        </p:nvSpPr>
        <p:spPr>
          <a:xfrm>
            <a:off x="1043527" y="2488765"/>
            <a:ext cx="5359834" cy="2642230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accuracy(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정확도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recall(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재현율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precision(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정밀도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f1 score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660904-DB1E-EE5E-802C-D35BE5935631}"/>
              </a:ext>
            </a:extLst>
          </p:cNvPr>
          <p:cNvSpPr/>
          <p:nvPr/>
        </p:nvSpPr>
        <p:spPr>
          <a:xfrm>
            <a:off x="6095999" y="2488765"/>
            <a:ext cx="5695507" cy="2558169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MSE(Mean Squared Error)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RMSE</a:t>
            </a:r>
          </a:p>
          <a:p>
            <a:r>
              <a:rPr lang="en-US"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Root Mean Squared Error)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R² (</a:t>
            </a:r>
            <a:r>
              <a:rPr lang="en-US" altLang="ko-KR" sz="2800" i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R Square</a:t>
            </a:r>
            <a:r>
              <a:rPr lang="en-US" altLang="ko-KR" sz="280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C23EB8-D39E-89CE-4B88-D0F9E2DF6D50}"/>
              </a:ext>
            </a:extLst>
          </p:cNvPr>
          <p:cNvSpPr txBox="1"/>
          <p:nvPr/>
        </p:nvSpPr>
        <p:spPr>
          <a:xfrm>
            <a:off x="1043527" y="2181435"/>
            <a:ext cx="972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65FC4-11BB-CC7E-EDF4-A092D01EBA8D}"/>
              </a:ext>
            </a:extLst>
          </p:cNvPr>
          <p:cNvSpPr txBox="1"/>
          <p:nvPr/>
        </p:nvSpPr>
        <p:spPr>
          <a:xfrm>
            <a:off x="6096000" y="2163844"/>
            <a:ext cx="972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</a:p>
        </p:txBody>
      </p:sp>
    </p:spTree>
    <p:extLst>
      <p:ext uri="{BB962C8B-B14F-4D97-AF65-F5344CB8AC3E}">
        <p14:creationId xmlns:p14="http://schemas.microsoft.com/office/powerpoint/2010/main" val="38744810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과정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44C190-FA05-5406-D5F2-3FB1BB3005E4}"/>
              </a:ext>
            </a:extLst>
          </p:cNvPr>
          <p:cNvGrpSpPr/>
          <p:nvPr/>
        </p:nvGrpSpPr>
        <p:grpSpPr>
          <a:xfrm>
            <a:off x="482172" y="1039156"/>
            <a:ext cx="10855073" cy="5336756"/>
            <a:chOff x="553083" y="1020697"/>
            <a:chExt cx="10855073" cy="5336756"/>
          </a:xfrm>
        </p:grpSpPr>
        <p:cxnSp>
          <p:nvCxnSpPr>
            <p:cNvPr id="5" name="연결선: 꺾임 4">
              <a:extLst>
                <a:ext uri="{FF2B5EF4-FFF2-40B4-BE49-F238E27FC236}">
                  <a16:creationId xmlns:a16="http://schemas.microsoft.com/office/drawing/2014/main" id="{48BA0D77-C04C-842A-AE0A-2F43F64B15AB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rot="5400000" flipH="1" flipV="1">
              <a:off x="9646031" y="4312803"/>
              <a:ext cx="3216430" cy="168277"/>
            </a:xfrm>
            <a:prstGeom prst="bentConnector4">
              <a:avLst>
                <a:gd name="adj1" fmla="val -12495"/>
                <a:gd name="adj2" fmla="val 442207"/>
              </a:avLst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2" descr="지구에 대한 이미지 검색결과">
              <a:extLst>
                <a:ext uri="{FF2B5EF4-FFF2-40B4-BE49-F238E27FC236}">
                  <a16:creationId xmlns:a16="http://schemas.microsoft.com/office/drawing/2014/main" id="{1F318466-4153-EAE8-3B62-E7550C9802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48" y="4700427"/>
              <a:ext cx="1641057" cy="1641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063B2F8-CA62-DAB8-0BD9-DAB3E4B3959C}"/>
                </a:ext>
              </a:extLst>
            </p:cNvPr>
            <p:cNvSpPr/>
            <p:nvPr/>
          </p:nvSpPr>
          <p:spPr>
            <a:xfrm>
              <a:off x="3229643" y="2333441"/>
              <a:ext cx="2179972" cy="9105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339" dirty="0">
                  <a:ln w="0"/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Data </a:t>
              </a:r>
              <a:r>
                <a:rPr lang="ko-KR" altLang="en-US" sz="2339" dirty="0" err="1">
                  <a:ln w="0"/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전처리</a:t>
              </a:r>
              <a:endParaRPr lang="en-US" altLang="ko-KR" sz="2339" dirty="0">
                <a:ln w="0"/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62AABFA-C3EF-C970-66AA-0FD569BF9D48}"/>
                </a:ext>
              </a:extLst>
            </p:cNvPr>
            <p:cNvSpPr/>
            <p:nvPr/>
          </p:nvSpPr>
          <p:spPr>
            <a:xfrm>
              <a:off x="5953357" y="2333441"/>
              <a:ext cx="2179972" cy="9105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339" dirty="0">
                  <a:ln w="0"/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정제된</a:t>
              </a:r>
              <a:endParaRPr lang="en-US" altLang="ko-KR" sz="2339" dirty="0">
                <a:ln w="0"/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2339" dirty="0">
                  <a:ln w="0"/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Data set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24838AF-9237-089D-3D68-C64F9A6497D5}"/>
                </a:ext>
              </a:extLst>
            </p:cNvPr>
            <p:cNvCxnSpPr>
              <a:stCxn id="6" idx="0"/>
              <a:endCxn id="17" idx="2"/>
            </p:cNvCxnSpPr>
            <p:nvPr/>
          </p:nvCxnSpPr>
          <p:spPr>
            <a:xfrm flipV="1">
              <a:off x="1553477" y="4505064"/>
              <a:ext cx="89591" cy="19536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6D7342F3-3369-CD82-2ACE-C891D3238606}"/>
                </a:ext>
              </a:extLst>
            </p:cNvPr>
            <p:cNvCxnSpPr>
              <a:cxnSpLocks/>
              <a:stCxn id="8" idx="0"/>
              <a:endCxn id="23" idx="2"/>
            </p:cNvCxnSpPr>
            <p:nvPr/>
          </p:nvCxnSpPr>
          <p:spPr>
            <a:xfrm flipV="1">
              <a:off x="7043343" y="1931285"/>
              <a:ext cx="0" cy="402156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3FC2CB4-D343-3854-5A5F-990222A407FE}"/>
                </a:ext>
              </a:extLst>
            </p:cNvPr>
            <p:cNvGrpSpPr/>
            <p:nvPr/>
          </p:nvGrpSpPr>
          <p:grpSpPr>
            <a:xfrm>
              <a:off x="553083" y="1020697"/>
              <a:ext cx="10855073" cy="5336756"/>
              <a:chOff x="525288" y="497424"/>
              <a:chExt cx="10855073" cy="5336756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6E59A331-F235-1998-AAE9-828059FAB9E8}"/>
                  </a:ext>
                </a:extLst>
              </p:cNvPr>
              <p:cNvSpPr/>
              <p:nvPr/>
            </p:nvSpPr>
            <p:spPr>
              <a:xfrm>
                <a:off x="525288" y="3071203"/>
                <a:ext cx="2179970" cy="91058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문제정의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1D7A160A-FCB8-62A0-FA1A-8D2B6478B8F6}"/>
                  </a:ext>
                </a:extLst>
              </p:cNvPr>
              <p:cNvSpPr/>
              <p:nvPr/>
            </p:nvSpPr>
            <p:spPr>
              <a:xfrm>
                <a:off x="533251" y="1810168"/>
                <a:ext cx="2179970" cy="91058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Raw data </a:t>
                </a:r>
              </a:p>
              <a:p>
                <a:pPr algn="ctr"/>
                <a:r>
                  <a:rPr lang="ko-KR" altLang="en-US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수집</a:t>
                </a:r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561872EF-4921-F1FD-C59F-4E3FD21CAB3B}"/>
                  </a:ext>
                </a:extLst>
              </p:cNvPr>
              <p:cNvCxnSpPr>
                <a:cxnSpLocks/>
                <a:stCxn id="17" idx="0"/>
                <a:endCxn id="18" idx="2"/>
              </p:cNvCxnSpPr>
              <p:nvPr/>
            </p:nvCxnSpPr>
            <p:spPr>
              <a:xfrm flipV="1">
                <a:off x="1615273" y="2720756"/>
                <a:ext cx="7963" cy="350447"/>
              </a:xfrm>
              <a:prstGeom prst="straightConnector1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5D384E86-901A-2374-61D1-F646807F5115}"/>
                  </a:ext>
                </a:extLst>
              </p:cNvPr>
              <p:cNvCxnSpPr>
                <a:cxnSpLocks/>
                <a:stCxn id="18" idx="3"/>
                <a:endCxn id="7" idx="1"/>
              </p:cNvCxnSpPr>
              <p:nvPr/>
            </p:nvCxnSpPr>
            <p:spPr>
              <a:xfrm>
                <a:off x="2713221" y="2265462"/>
                <a:ext cx="488627" cy="0"/>
              </a:xfrm>
              <a:prstGeom prst="straightConnector1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0E43802-FF11-92AB-5287-7EE8F2712AB7}"/>
                  </a:ext>
                </a:extLst>
              </p:cNvPr>
              <p:cNvCxnSpPr>
                <a:cxnSpLocks/>
                <a:stCxn id="7" idx="3"/>
                <a:endCxn id="8" idx="1"/>
              </p:cNvCxnSpPr>
              <p:nvPr/>
            </p:nvCxnSpPr>
            <p:spPr>
              <a:xfrm>
                <a:off x="5381820" y="2265462"/>
                <a:ext cx="543742" cy="0"/>
              </a:xfrm>
              <a:prstGeom prst="straightConnector1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382FDACD-A277-8FA8-96EC-C641D9C40510}"/>
                  </a:ext>
                </a:extLst>
              </p:cNvPr>
              <p:cNvSpPr/>
              <p:nvPr/>
            </p:nvSpPr>
            <p:spPr>
              <a:xfrm>
                <a:off x="5925562" y="497424"/>
                <a:ext cx="2179972" cy="91058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EDA</a:t>
                </a:r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123BBB94-3C4F-275D-329A-609430E13736}"/>
                  </a:ext>
                </a:extLst>
              </p:cNvPr>
              <p:cNvCxnSpPr>
                <a:stCxn id="23" idx="1"/>
                <a:endCxn id="7" idx="0"/>
              </p:cNvCxnSpPr>
              <p:nvPr/>
            </p:nvCxnSpPr>
            <p:spPr>
              <a:xfrm rot="10800000" flipV="1">
                <a:off x="4291834" y="952718"/>
                <a:ext cx="1633728" cy="857450"/>
              </a:xfrm>
              <a:prstGeom prst="bentConnector2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35AD7871-698D-5BC6-BF30-9105C54260FD}"/>
                  </a:ext>
                </a:extLst>
              </p:cNvPr>
              <p:cNvSpPr/>
              <p:nvPr/>
            </p:nvSpPr>
            <p:spPr>
              <a:xfrm>
                <a:off x="8799055" y="1674112"/>
                <a:ext cx="2511546" cy="118269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Model </a:t>
                </a:r>
                <a:r>
                  <a:rPr lang="ko-KR" altLang="en-US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선택 및</a:t>
                </a:r>
                <a:endParaRPr lang="en-US" altLang="ko-KR" sz="2339" dirty="0">
                  <a:ln w="0"/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algn="ctr"/>
                <a:r>
                  <a:rPr lang="en-US" altLang="ko-KR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Hyper Parameter</a:t>
                </a:r>
                <a:r>
                  <a:rPr lang="ko-KR" altLang="en-US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조정</a:t>
                </a:r>
                <a:endParaRPr lang="en-US" altLang="ko-KR" sz="2339" dirty="0">
                  <a:ln w="0"/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64E2B02C-2A56-ADB6-BA3E-CD6A7CB67DE5}"/>
                  </a:ext>
                </a:extLst>
              </p:cNvPr>
              <p:cNvCxnSpPr>
                <a:cxnSpLocks/>
                <a:stCxn id="8" idx="3"/>
                <a:endCxn id="25" idx="1"/>
              </p:cNvCxnSpPr>
              <p:nvPr/>
            </p:nvCxnSpPr>
            <p:spPr>
              <a:xfrm>
                <a:off x="8105534" y="2265462"/>
                <a:ext cx="693521" cy="0"/>
              </a:xfrm>
              <a:prstGeom prst="straightConnector1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연결선: 꺾임 26">
                <a:extLst>
                  <a:ext uri="{FF2B5EF4-FFF2-40B4-BE49-F238E27FC236}">
                    <a16:creationId xmlns:a16="http://schemas.microsoft.com/office/drawing/2014/main" id="{00D2FE54-C8E0-C2AE-1219-0E9E41ACDADB}"/>
                  </a:ext>
                </a:extLst>
              </p:cNvPr>
              <p:cNvCxnSpPr>
                <a:cxnSpLocks/>
                <a:stCxn id="23" idx="3"/>
                <a:endCxn id="25" idx="0"/>
              </p:cNvCxnSpPr>
              <p:nvPr/>
            </p:nvCxnSpPr>
            <p:spPr>
              <a:xfrm>
                <a:off x="8105534" y="952718"/>
                <a:ext cx="1949294" cy="721394"/>
              </a:xfrm>
              <a:prstGeom prst="bentConnector2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16E4A35B-A60C-9312-A311-E6C4C7B38802}"/>
                  </a:ext>
                </a:extLst>
              </p:cNvPr>
              <p:cNvSpPr/>
              <p:nvPr/>
            </p:nvSpPr>
            <p:spPr>
              <a:xfrm>
                <a:off x="8868813" y="3363786"/>
                <a:ext cx="2511547" cy="91058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Model </a:t>
                </a:r>
                <a:r>
                  <a:rPr lang="ko-KR" altLang="en-US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학습</a:t>
                </a:r>
                <a:endParaRPr lang="en-US" altLang="ko-KR" sz="2339" dirty="0">
                  <a:ln w="0"/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F8B9FB8F-AF94-82FA-DB78-58F4DC78FA52}"/>
                  </a:ext>
                </a:extLst>
              </p:cNvPr>
              <p:cNvSpPr/>
              <p:nvPr/>
            </p:nvSpPr>
            <p:spPr>
              <a:xfrm>
                <a:off x="8868814" y="4719757"/>
                <a:ext cx="2511547" cy="91058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Model </a:t>
                </a:r>
                <a:r>
                  <a:rPr lang="ko-KR" altLang="en-US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평가</a:t>
                </a:r>
                <a:endParaRPr lang="en-US" altLang="ko-KR" sz="2339" dirty="0">
                  <a:ln w="0"/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6C3D6788-4059-E3C8-ED2F-426DD3B8B01B}"/>
                  </a:ext>
                </a:extLst>
              </p:cNvPr>
              <p:cNvCxnSpPr>
                <a:cxnSpLocks/>
                <a:stCxn id="25" idx="2"/>
              </p:cNvCxnSpPr>
              <p:nvPr/>
            </p:nvCxnSpPr>
            <p:spPr>
              <a:xfrm flipH="1">
                <a:off x="10052328" y="2856811"/>
                <a:ext cx="2500" cy="506975"/>
              </a:xfrm>
              <a:prstGeom prst="straightConnector1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B2F808F-7AE6-F78D-0E6C-141131DD13F6}"/>
                  </a:ext>
                </a:extLst>
              </p:cNvPr>
              <p:cNvCxnSpPr>
                <a:cxnSpLocks/>
                <a:stCxn id="28" idx="2"/>
                <a:endCxn id="29" idx="0"/>
              </p:cNvCxnSpPr>
              <p:nvPr/>
            </p:nvCxnSpPr>
            <p:spPr>
              <a:xfrm>
                <a:off x="10124587" y="4274374"/>
                <a:ext cx="1" cy="445383"/>
              </a:xfrm>
              <a:prstGeom prst="straightConnector1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연결선: 꺾임 31">
                <a:extLst>
                  <a:ext uri="{FF2B5EF4-FFF2-40B4-BE49-F238E27FC236}">
                    <a16:creationId xmlns:a16="http://schemas.microsoft.com/office/drawing/2014/main" id="{04D10F58-84FD-5432-838D-A3080F6F912B}"/>
                  </a:ext>
                </a:extLst>
              </p:cNvPr>
              <p:cNvCxnSpPr>
                <a:cxnSpLocks/>
                <a:stCxn id="29" idx="1"/>
                <a:endCxn id="33" idx="3"/>
              </p:cNvCxnSpPr>
              <p:nvPr/>
            </p:nvCxnSpPr>
            <p:spPr>
              <a:xfrm rot="10800000">
                <a:off x="6772710" y="4332239"/>
                <a:ext cx="2096105" cy="842813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133B8347-3C7A-3C1B-A99F-9582091ACDDB}"/>
                  </a:ext>
                </a:extLst>
              </p:cNvPr>
              <p:cNvSpPr/>
              <p:nvPr/>
            </p:nvSpPr>
            <p:spPr>
              <a:xfrm>
                <a:off x="4261162" y="3876944"/>
                <a:ext cx="2511547" cy="91058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서비스화</a:t>
                </a:r>
                <a:endParaRPr lang="en-US" altLang="ko-KR" sz="2339" dirty="0">
                  <a:ln w="0"/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algn="ctr"/>
                <a:r>
                  <a:rPr lang="en-US" altLang="ko-KR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(Web/Mobile)</a:t>
                </a:r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6F2A2734-4325-85E8-5FFB-E3C5301A07F1}"/>
                  </a:ext>
                </a:extLst>
              </p:cNvPr>
              <p:cNvSpPr/>
              <p:nvPr/>
            </p:nvSpPr>
            <p:spPr>
              <a:xfrm>
                <a:off x="4261161" y="4923592"/>
                <a:ext cx="2511547" cy="91058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의사결정을 위한</a:t>
                </a:r>
                <a:endParaRPr lang="en-US" altLang="ko-KR" sz="2339" dirty="0">
                  <a:ln w="0"/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algn="ctr"/>
                <a:r>
                  <a:rPr lang="ko-KR" altLang="en-US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보고서 </a:t>
                </a:r>
                <a:r>
                  <a:rPr lang="en-US" altLang="ko-KR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(</a:t>
                </a:r>
                <a:r>
                  <a:rPr lang="ko-KR" altLang="en-US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시각화</a:t>
                </a:r>
                <a:r>
                  <a:rPr lang="en-US" altLang="ko-KR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)</a:t>
                </a:r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74FA8F70-D8F7-7155-3533-CEB72AEC2E02}"/>
                  </a:ext>
                </a:extLst>
              </p:cNvPr>
              <p:cNvCxnSpPr>
                <a:cxnSpLocks/>
                <a:stCxn id="29" idx="1"/>
                <a:endCxn id="34" idx="3"/>
              </p:cNvCxnSpPr>
              <p:nvPr/>
            </p:nvCxnSpPr>
            <p:spPr>
              <a:xfrm rot="10800000" flipV="1">
                <a:off x="6772708" y="5175050"/>
                <a:ext cx="2096106" cy="203835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AF35388-FE29-802B-D880-8353AAB15702}"/>
                </a:ext>
              </a:extLst>
            </p:cNvPr>
            <p:cNvCxnSpPr>
              <a:cxnSpLocks/>
              <a:stCxn id="33" idx="1"/>
              <a:endCxn id="6" idx="3"/>
            </p:cNvCxnSpPr>
            <p:nvPr/>
          </p:nvCxnSpPr>
          <p:spPr>
            <a:xfrm flipH="1">
              <a:off x="2374005" y="4855511"/>
              <a:ext cx="1914952" cy="665445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75927C3-CD62-0B83-0E08-E7AC0EF03CFA}"/>
                </a:ext>
              </a:extLst>
            </p:cNvPr>
            <p:cNvCxnSpPr>
              <a:cxnSpLocks/>
              <a:stCxn id="34" idx="1"/>
              <a:endCxn id="6" idx="3"/>
            </p:cNvCxnSpPr>
            <p:nvPr/>
          </p:nvCxnSpPr>
          <p:spPr>
            <a:xfrm flipH="1" flipV="1">
              <a:off x="2374005" y="5520956"/>
              <a:ext cx="1914951" cy="38120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3BDA4D-D904-E657-AEAF-8E2B3923B0E3}"/>
                </a:ext>
              </a:extLst>
            </p:cNvPr>
            <p:cNvSpPr txBox="1"/>
            <p:nvPr/>
          </p:nvSpPr>
          <p:spPr>
            <a:xfrm>
              <a:off x="845926" y="1250885"/>
              <a:ext cx="70026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dirty="0" err="1">
                  <a:solidFill>
                    <a:srgbClr val="0090D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머신러닝</a:t>
              </a:r>
              <a:r>
                <a:rPr lang="ko-KR" altLang="en-US" sz="2400" dirty="0">
                  <a:solidFill>
                    <a:srgbClr val="0090D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과정 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8852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과정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6007ED-445A-078C-E333-A9C498992725}"/>
              </a:ext>
            </a:extLst>
          </p:cNvPr>
          <p:cNvSpPr/>
          <p:nvPr/>
        </p:nvSpPr>
        <p:spPr>
          <a:xfrm>
            <a:off x="2926191" y="1210072"/>
            <a:ext cx="6339617" cy="611482"/>
          </a:xfrm>
          <a:prstGeom prst="rect">
            <a:avLst/>
          </a:prstGeom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비만도 데이터 이용 학습해 보자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DA7FD2-CB6B-E107-1619-039104F19CDE}"/>
              </a:ext>
            </a:extLst>
          </p:cNvPr>
          <p:cNvSpPr/>
          <p:nvPr/>
        </p:nvSpPr>
        <p:spPr>
          <a:xfrm>
            <a:off x="6578739" y="3131992"/>
            <a:ext cx="4096949" cy="1103924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  </a:t>
            </a:r>
          </a:p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 문제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132B83-5D71-3D97-FC8B-E5AA96C54F7F}"/>
              </a:ext>
            </a:extLst>
          </p:cNvPr>
          <p:cNvSpPr/>
          <p:nvPr/>
        </p:nvSpPr>
        <p:spPr>
          <a:xfrm>
            <a:off x="7393561" y="3683954"/>
            <a:ext cx="2467303" cy="54758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B8314C-1BE1-BEF3-4007-5DBBABFA2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140" y="1928896"/>
            <a:ext cx="3818097" cy="445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0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2437413" y="19122"/>
            <a:ext cx="8611587" cy="52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 dirty="0">
                <a:solidFill>
                  <a:schemeClr val="l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/>
                <a:sym typeface="Arial"/>
              </a:rPr>
              <a:t> 학습목표</a:t>
            </a:r>
            <a:endParaRPr sz="2800" dirty="0">
              <a:solidFill>
                <a:schemeClr val="lt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B1A45-5D58-432A-9F4D-EFDF44A282C3}"/>
              </a:ext>
            </a:extLst>
          </p:cNvPr>
          <p:cNvSpPr txBox="1"/>
          <p:nvPr/>
        </p:nvSpPr>
        <p:spPr>
          <a:xfrm>
            <a:off x="3105948" y="2108200"/>
            <a:ext cx="60817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150" dirty="0">
                <a:solidFill>
                  <a:srgbClr val="64B8C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THANK YOU</a:t>
            </a:r>
          </a:p>
          <a:p>
            <a:pPr algn="ctr"/>
            <a:r>
              <a:rPr lang="en-US" altLang="ko-KR" sz="5400" spc="-15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FOR WATCHING</a:t>
            </a:r>
            <a:endParaRPr lang="ko-KR" altLang="en-US" sz="5400" spc="-15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760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4A2F965-ADF0-2413-1461-2C4BC729DFE2}"/>
              </a:ext>
            </a:extLst>
          </p:cNvPr>
          <p:cNvSpPr/>
          <p:nvPr/>
        </p:nvSpPr>
        <p:spPr>
          <a:xfrm>
            <a:off x="3027715" y="1064392"/>
            <a:ext cx="5634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러시아 개발진이 만든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AI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유진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구스트만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hlinkClick r:id="rId3"/>
            <a:extLst>
              <a:ext uri="{FF2B5EF4-FFF2-40B4-BE49-F238E27FC236}">
                <a16:creationId xmlns:a16="http://schemas.microsoft.com/office/drawing/2014/main" id="{9B06B0AC-69FC-F36C-4E44-EAE4C294C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151" y="1786123"/>
            <a:ext cx="7991767" cy="449445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6BE5F1B-4F48-A23D-2270-EE937E5D9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457" y="1917316"/>
            <a:ext cx="497478" cy="499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0CCB3-33F1-04A3-7515-FF09127C7033}"/>
              </a:ext>
            </a:extLst>
          </p:cNvPr>
          <p:cNvSpPr txBox="1"/>
          <p:nvPr/>
        </p:nvSpPr>
        <p:spPr>
          <a:xfrm>
            <a:off x="957263" y="268665"/>
            <a:ext cx="4509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Turing Test(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튜링 테스트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138011-A1CC-9912-62CD-5315B8D1907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39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0CCB3-33F1-04A3-7515-FF09127C7033}"/>
              </a:ext>
            </a:extLst>
          </p:cNvPr>
          <p:cNvSpPr txBox="1"/>
          <p:nvPr/>
        </p:nvSpPr>
        <p:spPr>
          <a:xfrm>
            <a:off x="957263" y="268665"/>
            <a:ext cx="4509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Turing Test(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튜링 테스트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138011-A1CC-9912-62CD-5315B8D190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9EFCCE-1EDF-8688-ECDC-4EB6D1B3C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65" y="2215656"/>
            <a:ext cx="2579077" cy="25790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180A73-97F5-30AC-B28B-A6C24BEDC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84" y="2617353"/>
            <a:ext cx="3434080" cy="21011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7FA72D-A9EA-8756-A60B-50539200C3A4}"/>
              </a:ext>
            </a:extLst>
          </p:cNvPr>
          <p:cNvSpPr txBox="1"/>
          <p:nvPr/>
        </p:nvSpPr>
        <p:spPr>
          <a:xfrm>
            <a:off x="3545847" y="5089619"/>
            <a:ext cx="5105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단순한 챗봇에 불과한 심심이보다</a:t>
            </a:r>
            <a:endParaRPr lang="en-US" altLang="ko-KR" sz="280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8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유진 구스트만이 지능이 있다고 판단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B669BA-0B93-92EF-89D9-754A2DF482BB}"/>
              </a:ext>
            </a:extLst>
          </p:cNvPr>
          <p:cNvSpPr txBox="1"/>
          <p:nvPr/>
        </p:nvSpPr>
        <p:spPr>
          <a:xfrm>
            <a:off x="5789838" y="2736920"/>
            <a:ext cx="81785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</a:t>
            </a:r>
            <a:endParaRPr lang="en-US" altLang="ko-KR" sz="8800" dirty="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49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C03BB16-C981-1EB3-46CE-657CCA5F6C34}"/>
              </a:ext>
            </a:extLst>
          </p:cNvPr>
          <p:cNvSpPr txBox="1"/>
          <p:nvPr/>
        </p:nvSpPr>
        <p:spPr>
          <a:xfrm>
            <a:off x="2186759" y="2027916"/>
            <a:ext cx="77482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CAPTCHA (</a:t>
            </a:r>
            <a:r>
              <a:rPr lang="ko-KR" altLang="en-US" sz="4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캡차</a:t>
            </a:r>
            <a:r>
              <a:rPr lang="en-US" altLang="ko-KR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algn="ctr"/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(Completely Automated Public </a:t>
            </a:r>
            <a:r>
              <a:rPr lang="en-US" altLang="ko-KR" sz="2800" dirty="0">
                <a:solidFill>
                  <a:srgbClr val="2FBCED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Turing test </a:t>
            </a:r>
          </a:p>
          <a:p>
            <a:pPr algn="ctr"/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to tell Computers and Humans Apart) </a:t>
            </a:r>
          </a:p>
          <a:p>
            <a:pPr algn="ctr"/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사람과 컴퓨터를 판별하는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튜링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테스트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62056" y="260062"/>
            <a:ext cx="2054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CAPTCHA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A7344C-E382-ECB5-8A3F-97E8B4A99C00}"/>
              </a:ext>
            </a:extLst>
          </p:cNvPr>
          <p:cNvGrpSpPr/>
          <p:nvPr/>
        </p:nvGrpSpPr>
        <p:grpSpPr>
          <a:xfrm>
            <a:off x="1187380" y="1308538"/>
            <a:ext cx="9817240" cy="4997820"/>
            <a:chOff x="1187380" y="1308538"/>
            <a:chExt cx="9817240" cy="499782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F858FC8-50E3-880E-1618-8C08874D74A3}"/>
                </a:ext>
              </a:extLst>
            </p:cNvPr>
            <p:cNvSpPr/>
            <p:nvPr/>
          </p:nvSpPr>
          <p:spPr>
            <a:xfrm>
              <a:off x="1187380" y="1308538"/>
              <a:ext cx="9817240" cy="49978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E048823-D2CC-0AA8-FE5C-1F1BB8B9F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5968" y="2501602"/>
              <a:ext cx="4521927" cy="220203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98C0048-300E-17C1-60BB-1F15D7889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3205" y="1383150"/>
              <a:ext cx="3064784" cy="443894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98C081E-DE6B-5995-FCE5-06ABC4C0B2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6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17551</TotalTime>
  <Words>4729</Words>
  <Application>Microsoft Office PowerPoint</Application>
  <PresentationFormat>와이드스크린</PresentationFormat>
  <Paragraphs>864</Paragraphs>
  <Slides>67</Slides>
  <Notes>65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4" baseType="lpstr">
      <vt:lpstr>10X10 Bold</vt:lpstr>
      <vt:lpstr>SB 어그로 Bold</vt:lpstr>
      <vt:lpstr>메이플스토리</vt:lpstr>
      <vt:lpstr>Arial</vt:lpstr>
      <vt:lpstr>Wingdings</vt:lpstr>
      <vt:lpstr>맑은 고딕</vt:lpstr>
      <vt:lpstr>Office 테마</vt:lpstr>
      <vt:lpstr>Machine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smhrd</dc:creator>
  <cp:lastModifiedBy>smhrd</cp:lastModifiedBy>
  <cp:revision>20</cp:revision>
  <dcterms:created xsi:type="dcterms:W3CDTF">2022-09-08T07:38:42Z</dcterms:created>
  <dcterms:modified xsi:type="dcterms:W3CDTF">2023-07-18T09:01:29Z</dcterms:modified>
</cp:coreProperties>
</file>